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8" r:id="rId4"/>
  </p:sldMasterIdLst>
  <p:notesMasterIdLst>
    <p:notesMasterId r:id="rId30"/>
  </p:notesMasterIdLst>
  <p:handoutMasterIdLst>
    <p:handoutMasterId r:id="rId31"/>
  </p:handoutMasterIdLst>
  <p:sldIdLst>
    <p:sldId id="300" r:id="rId5"/>
    <p:sldId id="405" r:id="rId6"/>
    <p:sldId id="385" r:id="rId7"/>
    <p:sldId id="384" r:id="rId8"/>
    <p:sldId id="387" r:id="rId9"/>
    <p:sldId id="403" r:id="rId10"/>
    <p:sldId id="386" r:id="rId11"/>
    <p:sldId id="400" r:id="rId12"/>
    <p:sldId id="395" r:id="rId13"/>
    <p:sldId id="410" r:id="rId14"/>
    <p:sldId id="404" r:id="rId15"/>
    <p:sldId id="397" r:id="rId16"/>
    <p:sldId id="399" r:id="rId17"/>
    <p:sldId id="406" r:id="rId18"/>
    <p:sldId id="407" r:id="rId19"/>
    <p:sldId id="411" r:id="rId20"/>
    <p:sldId id="398" r:id="rId21"/>
    <p:sldId id="401" r:id="rId22"/>
    <p:sldId id="402" r:id="rId23"/>
    <p:sldId id="396" r:id="rId24"/>
    <p:sldId id="259" r:id="rId25"/>
    <p:sldId id="260" r:id="rId26"/>
    <p:sldId id="261" r:id="rId27"/>
    <p:sldId id="412" r:id="rId28"/>
    <p:sldId id="413" r:id="rId2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55DC0C5-5C30-4267-A3A0-8D7CB970C1CE}">
          <p14:sldIdLst>
            <p14:sldId id="300"/>
            <p14:sldId id="405"/>
            <p14:sldId id="385"/>
            <p14:sldId id="384"/>
            <p14:sldId id="387"/>
            <p14:sldId id="403"/>
            <p14:sldId id="386"/>
            <p14:sldId id="400"/>
            <p14:sldId id="395"/>
            <p14:sldId id="410"/>
            <p14:sldId id="404"/>
            <p14:sldId id="397"/>
          </p14:sldIdLst>
        </p14:section>
        <p14:section name="Untitled Section" id="{068F792C-E87A-4412-B1FA-1DB85A97A9FF}">
          <p14:sldIdLst>
            <p14:sldId id="399"/>
            <p14:sldId id="406"/>
            <p14:sldId id="407"/>
            <p14:sldId id="411"/>
            <p14:sldId id="398"/>
            <p14:sldId id="401"/>
            <p14:sldId id="402"/>
            <p14:sldId id="396"/>
            <p14:sldId id="259"/>
            <p14:sldId id="260"/>
            <p14:sldId id="261"/>
            <p14:sldId id="412"/>
            <p14:sldId id="4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64">
          <p15:clr>
            <a:srgbClr val="A4A3A4"/>
          </p15:clr>
        </p15:guide>
        <p15:guide id="2" orient="horz" pos="3103">
          <p15:clr>
            <a:srgbClr val="A4A3A4"/>
          </p15:clr>
        </p15:guide>
        <p15:guide id="3" orient="horz" pos="141">
          <p15:clr>
            <a:srgbClr val="A4A3A4"/>
          </p15:clr>
        </p15:guide>
        <p15:guide id="4" pos="139">
          <p15:clr>
            <a:srgbClr val="A4A3A4"/>
          </p15:clr>
        </p15:guide>
        <p15:guide id="5" pos="5242">
          <p15:clr>
            <a:srgbClr val="A4A3A4"/>
          </p15:clr>
        </p15:guide>
        <p15:guide id="6" pos="2880">
          <p15:clr>
            <a:srgbClr val="A4A3A4"/>
          </p15:clr>
        </p15:guide>
        <p15:guide id="7" pos="253">
          <p15:clr>
            <a:srgbClr val="A4A3A4"/>
          </p15:clr>
        </p15:guide>
        <p15:guide id="8" pos="24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  <a:srgbClr val="FC1453"/>
    <a:srgbClr val="520187"/>
    <a:srgbClr val="009D1C"/>
    <a:srgbClr val="06A902"/>
    <a:srgbClr val="320C67"/>
    <a:srgbClr val="FF2AF7"/>
    <a:srgbClr val="FF0007"/>
    <a:srgbClr val="D6190E"/>
    <a:srgbClr val="D6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05" autoAdjust="0"/>
    <p:restoredTop sz="73399" autoAdjust="0"/>
  </p:normalViewPr>
  <p:slideViewPr>
    <p:cSldViewPr snapToGrid="0">
      <p:cViewPr varScale="1">
        <p:scale>
          <a:sx n="157" d="100"/>
          <a:sy n="157" d="100"/>
        </p:scale>
        <p:origin x="240" y="144"/>
      </p:cViewPr>
      <p:guideLst>
        <p:guide orient="horz" pos="764"/>
        <p:guide orient="horz" pos="3103"/>
        <p:guide orient="horz" pos="141"/>
        <p:guide pos="139"/>
        <p:guide pos="5242"/>
        <p:guide pos="2880"/>
        <p:guide pos="253"/>
        <p:guide pos="24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97" d="100"/>
        <a:sy n="19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Graphik Extraligh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78834E-72B2-ED48-810A-AE703F442932}" type="datetimeFigureOut">
              <a:rPr lang="en-US" smtClean="0">
                <a:latin typeface="Graphik Extralight"/>
              </a:rPr>
              <a:t>10/20/2016</a:t>
            </a:fld>
            <a:endParaRPr lang="en-US">
              <a:latin typeface="Graphik Extraligh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Graphik Extraligh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B71F4C-D616-F644-BAA5-1B8ED02DEB1A}" type="slidenum">
              <a:rPr lang="en-US" smtClean="0">
                <a:latin typeface="Graphik Extralight"/>
              </a:rPr>
              <a:t>‹#›</a:t>
            </a:fld>
            <a:endParaRPr lang="en-US">
              <a:latin typeface="Graphik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119276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raphik Extralight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raphik Extralight"/>
              </a:defRPr>
            </a:lvl1pPr>
          </a:lstStyle>
          <a:p>
            <a:fld id="{034CF1A1-2D38-574B-BADE-60CC18EF8D99}" type="datetimeFigureOut">
              <a:rPr lang="en-US" smtClean="0"/>
              <a:pPr/>
              <a:t>10/20/2016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raphik Extralight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raphik Extralight"/>
              </a:defRPr>
            </a:lvl1pPr>
          </a:lstStyle>
          <a:p>
            <a:fld id="{2E201392-DC53-BD43-B400-D8CD4CDD17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7047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Graphik Extraligh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Graphik Extraligh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Graphik Extraligh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Graphik Extraligh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Graphik Extraligh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01392-DC53-BD43-B400-D8CD4CDD17C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94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Nomad abstracts</a:t>
            </a:r>
            <a:r>
              <a:rPr lang="en-US" baseline="0" dirty="0"/>
              <a:t> away the machines where services run. </a:t>
            </a:r>
          </a:p>
          <a:p>
            <a:r>
              <a:rPr lang="en-US" baseline="0" dirty="0"/>
              <a:t>You declare what you want to run, and nomad handles where they should be 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01392-DC53-BD43-B400-D8CD4CDD17C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00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01392-DC53-BD43-B400-D8CD4CDD17C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673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Complexity moves out of code and into the interconnections between </a:t>
            </a:r>
            <a:r>
              <a:rPr lang="en-US" dirty="0" err="1"/>
              <a:t>microservices</a:t>
            </a:r>
            <a:endParaRPr lang="en-US" dirty="0"/>
          </a:p>
          <a:p>
            <a:endParaRPr lang="en-US" dirty="0"/>
          </a:p>
          <a:p>
            <a:r>
              <a:rPr lang="en-US" dirty="0"/>
              <a:t>Logging – set</a:t>
            </a:r>
            <a:r>
              <a:rPr lang="en-US" baseline="0" dirty="0"/>
              <a:t> alerts based on log results, not from the app (pager duty storm)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01392-DC53-BD43-B400-D8CD4CDD17C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07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01392-DC53-BD43-B400-D8CD4CDD17C6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055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expose your internal data store to external</a:t>
            </a:r>
            <a:r>
              <a:rPr lang="en-US" baseline="0" dirty="0"/>
              <a:t> customers. Provide a separate view or publish events with pre-defined contracts to a message bus.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01392-DC53-BD43-B400-D8CD4CDD17C6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20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01392-DC53-BD43-B400-D8CD4CDD17C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239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fulfil</a:t>
            </a:r>
            <a:r>
              <a:rPr lang="en-US" baseline="0" dirty="0"/>
              <a:t>l our own products, and we are a marketplace platform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01392-DC53-BD43-B400-D8CD4CDD17C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05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Monolith</a:t>
            </a:r>
            <a:r>
              <a:rPr lang="en-US" baseline="0" dirty="0"/>
              <a:t> - o</a:t>
            </a:r>
            <a:r>
              <a:rPr lang="en-US" dirty="0"/>
              <a:t>rchestra</a:t>
            </a:r>
            <a:r>
              <a:rPr lang="en-US" baseline="0" dirty="0"/>
              <a:t> with a conductor</a:t>
            </a:r>
          </a:p>
          <a:p>
            <a:r>
              <a:rPr lang="en-US" baseline="0" dirty="0" err="1"/>
              <a:t>Microservice</a:t>
            </a:r>
            <a:r>
              <a:rPr lang="en-US" baseline="0" dirty="0"/>
              <a:t> – Bees!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01392-DC53-BD43-B400-D8CD4CDD17C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57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01392-DC53-BD43-B400-D8CD4CDD17C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370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Large</a:t>
            </a:r>
            <a:r>
              <a:rPr lang="en-US" baseline="0" dirty="0"/>
              <a:t> teams competing over same code base can be difficult to manage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Cost of failure can be cheaper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aseline="0" dirty="0"/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fontAlgn="ctr"/>
            <a:r>
              <a:rPr lang="en-US" dirty="0"/>
              <a:t>Large teams competing over the same code base can be difficult to manage. MS frees up the teams to deliver faster with tighter focus</a:t>
            </a:r>
          </a:p>
          <a:p>
            <a:endParaRPr lang="en-US" dirty="0"/>
          </a:p>
          <a:p>
            <a:r>
              <a:rPr lang="en-US" dirty="0"/>
              <a:t>Cost of failure is cheaper (most of the time). Fail on one component is easy to roll back or roll</a:t>
            </a:r>
          </a:p>
          <a:p>
            <a:endParaRPr lang="en-US" dirty="0"/>
          </a:p>
          <a:p>
            <a:r>
              <a:rPr lang="en-US" dirty="0"/>
              <a:t>DO NOT START with </a:t>
            </a:r>
            <a:r>
              <a:rPr lang="en-US" dirty="0" err="1"/>
              <a:t>microservices</a:t>
            </a:r>
            <a:r>
              <a:rPr lang="en-US" dirty="0"/>
              <a:t> unless you have a good reason for it</a:t>
            </a:r>
          </a:p>
          <a:p>
            <a:endParaRPr lang="en-US" dirty="0"/>
          </a:p>
          <a:p>
            <a:r>
              <a:rPr lang="en-US" dirty="0"/>
              <a:t>Engineering teams at jet support their own systems. We build on Azure, and the we are responsible for the services that we build. That includes websites, API servers, </a:t>
            </a:r>
            <a:r>
              <a:rPr lang="en-US" dirty="0" err="1"/>
              <a:t>microservices</a:t>
            </a:r>
            <a:r>
              <a:rPr lang="en-US" dirty="0"/>
              <a:t>, databases, messaging platforms, and more.</a:t>
            </a:r>
          </a:p>
          <a:p>
            <a:endParaRPr lang="en-US" dirty="0"/>
          </a:p>
          <a:p>
            <a:r>
              <a:rPr lang="en-US" dirty="0"/>
              <a:t>We settled on F# as our lingua franca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01392-DC53-BD43-B400-D8CD4CDD17C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014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01392-DC53-BD43-B400-D8CD4CDD17C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837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01392-DC53-BD43-B400-D8CD4CDD17C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403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Example: Gambit used to write shipment emails directly from within the code base. Once we were able to publish our emails to </a:t>
            </a:r>
            <a:r>
              <a:rPr lang="en-US" dirty="0" err="1"/>
              <a:t>kafka</a:t>
            </a:r>
            <a:r>
              <a:rPr lang="en-US" dirty="0"/>
              <a:t>, the marketing team took over, and they went fast! If you shop at Jet, you used to get a shipment email. Once we the marketing team had access to the data, they were able to introduce</a:t>
            </a:r>
            <a:r>
              <a:rPr lang="en-US" baseline="0" dirty="0"/>
              <a:t> push</a:t>
            </a:r>
            <a:r>
              <a:rPr lang="en-US" dirty="0"/>
              <a:t> </a:t>
            </a:r>
            <a:r>
              <a:rPr lang="en-US" dirty="0" err="1"/>
              <a:t>notifcations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201392-DC53-BD43-B400-D8CD4CDD17C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953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rgbClr val="1900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2823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BIG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Ins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3819" y="1219597"/>
            <a:ext cx="3886199" cy="3516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30188" marR="0" indent="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Tx/>
              <a:buNone/>
              <a:tabLst/>
              <a:defRPr sz="2000"/>
            </a:lvl1pPr>
            <a:lvl2pPr marL="230188" marR="0" indent="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 typeface="Arial"/>
              <a:buNone/>
              <a:tabLst/>
              <a:defRPr sz="2000"/>
            </a:lvl2pPr>
            <a:lvl3pPr marL="228600" marR="0" indent="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Tx/>
              <a:buNone/>
              <a:tabLst/>
              <a:defRPr sz="2000"/>
            </a:lvl3pPr>
            <a:lvl4pPr marL="228600" marR="0" indent="-22860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 typeface="Arial"/>
              <a:buChar char="•"/>
              <a:tabLst/>
              <a:defRPr sz="2000"/>
            </a:lvl4pPr>
            <a:lvl5pPr marL="461963" marR="0" indent="-22860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 typeface="Arial"/>
              <a:buChar char="•"/>
              <a:tabLst/>
              <a:defRPr sz="2000" baseline="0">
                <a:solidFill>
                  <a:srgbClr val="320C67"/>
                </a:solidFill>
              </a:defRPr>
            </a:lvl5pPr>
            <a:lvl6pPr marL="228600" marR="0" indent="-22860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 typeface="Arial"/>
              <a:buChar char="•"/>
              <a:tabLst/>
              <a:defRPr sz="2000"/>
            </a:lvl6pPr>
            <a:lvl7pPr>
              <a:lnSpc>
                <a:spcPct val="90000"/>
              </a:lnSpc>
              <a:spcBef>
                <a:spcPts val="1100"/>
              </a:spcBef>
              <a:buSzPct val="65000"/>
              <a:defRPr sz="2000">
                <a:solidFill>
                  <a:schemeClr val="tx1"/>
                </a:solidFill>
                <a:latin typeface="+mj-lt"/>
              </a:defRPr>
            </a:lvl7pPr>
            <a:lvl8pPr marL="461963" marR="0" indent="-22860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 typeface="+mj-lt"/>
              <a:buAutoNum type="arabicPeriod"/>
              <a:tabLst/>
              <a:defRPr sz="2000">
                <a:latin typeface="+mn-lt"/>
              </a:defRPr>
            </a:lvl8pPr>
            <a:lvl9pPr marL="461963" marR="0" indent="-22860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 typeface="+mj-lt"/>
              <a:buAutoNum type="arabicPeriod"/>
              <a:tabLst/>
              <a:defRPr sz="2000">
                <a:latin typeface="+mj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676" y="0"/>
            <a:ext cx="825952" cy="401177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raphik Light"/>
                <a:cs typeface="Graphik Light"/>
              </a:defRPr>
            </a:lvl1pPr>
          </a:lstStyle>
          <a:p>
            <a:r>
              <a:rPr lang="en-US"/>
              <a:t>Prepared for [Name of Company] Month 00, 2014 — Confidential &amp; Proprietary. Jet™ is a trademark of Jet.com ©2014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1676" y="0"/>
            <a:ext cx="825952" cy="401177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278043" y="1219601"/>
            <a:ext cx="3886199" cy="3520249"/>
          </a:xfrm>
        </p:spPr>
        <p:txBody>
          <a:bodyPr rIns="0" anchor="ctr"/>
          <a:lstStyle>
            <a:lvl1pPr algn="ctr">
              <a:spcBef>
                <a:spcPts val="1100"/>
              </a:spcBef>
              <a:defRPr sz="2000">
                <a:solidFill>
                  <a:schemeClr val="bg2"/>
                </a:solidFill>
                <a:latin typeface="Graphik Black"/>
                <a:cs typeface="Graphik Black"/>
              </a:defRPr>
            </a:lvl1pPr>
          </a:lstStyle>
          <a:p>
            <a:r>
              <a:rPr lang="en-US" dirty="0"/>
              <a:t>Click icon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12082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SMALL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817" y="225425"/>
            <a:ext cx="7496062" cy="857250"/>
          </a:xfrm>
        </p:spPr>
        <p:txBody>
          <a:bodyPr rIns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3818" y="1219601"/>
            <a:ext cx="3886199" cy="35171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1000"/>
              </a:spcBef>
              <a:defRPr sz="1600"/>
            </a:lvl1pPr>
            <a:lvl2pPr>
              <a:spcBef>
                <a:spcPts val="1000"/>
              </a:spcBef>
              <a:defRPr sz="1600"/>
            </a:lvl2pPr>
            <a:lvl3pPr>
              <a:spcBef>
                <a:spcPts val="1000"/>
              </a:spcBef>
              <a:defRPr sz="1600">
                <a:solidFill>
                  <a:schemeClr val="accent1"/>
                </a:solidFill>
              </a:defRPr>
            </a:lvl3pPr>
            <a:lvl4pPr>
              <a:spcBef>
                <a:spcPts val="1000"/>
              </a:spcBef>
              <a:defRPr sz="1600"/>
            </a:lvl4pPr>
            <a:lvl5pPr>
              <a:spcBef>
                <a:spcPts val="1000"/>
              </a:spcBef>
              <a:defRPr sz="1600">
                <a:solidFill>
                  <a:schemeClr val="tx1"/>
                </a:solidFill>
              </a:defRPr>
            </a:lvl5pPr>
            <a:lvl6pPr>
              <a:spcBef>
                <a:spcPts val="1000"/>
              </a:spcBef>
              <a:defRPr sz="1600"/>
            </a:lvl6pPr>
            <a:lvl7pPr>
              <a:spcBef>
                <a:spcPts val="1000"/>
              </a:spcBef>
              <a:defRPr sz="1600"/>
            </a:lvl7pPr>
            <a:lvl8pPr>
              <a:spcBef>
                <a:spcPts val="1000"/>
              </a:spcBef>
              <a:defRPr sz="1600">
                <a:latin typeface="+mn-lt"/>
              </a:defRPr>
            </a:lvl8pPr>
            <a:lvl9pPr>
              <a:spcBef>
                <a:spcPts val="1000"/>
              </a:spcBef>
              <a:defRPr sz="1600">
                <a:latin typeface="+mj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676" y="0"/>
            <a:ext cx="825952" cy="401177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raphik Light"/>
                <a:cs typeface="Graphik Light"/>
              </a:defRPr>
            </a:lvl1pPr>
          </a:lstStyle>
          <a:p>
            <a:r>
              <a:rPr lang="en-US"/>
              <a:t>Prepared for [Name of Company] Month 00, 2014 — Confidential &amp; Proprietary. Jet™ is a trademark of Jet.com ©2014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1676" y="0"/>
            <a:ext cx="825952" cy="401177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278041" y="1219601"/>
            <a:ext cx="3886199" cy="3520249"/>
          </a:xfrm>
        </p:spPr>
        <p:txBody>
          <a:bodyPr rIns="0" anchor="ctr"/>
          <a:lstStyle>
            <a:lvl1pPr algn="ctr">
              <a:defRPr sz="2000">
                <a:solidFill>
                  <a:schemeClr val="bg2"/>
                </a:solidFill>
                <a:latin typeface="Graphik Black"/>
                <a:cs typeface="Graphik Black"/>
              </a:defRPr>
            </a:lvl1pPr>
          </a:lstStyle>
          <a:p>
            <a:r>
              <a:rPr lang="en-US" dirty="0"/>
              <a:t>Click icon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83993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itle">
    <p:bg>
      <p:bgPr>
        <a:solidFill>
          <a:srgbClr val="1900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816" y="225425"/>
            <a:ext cx="8678595" cy="4699000"/>
          </a:xfrm>
        </p:spPr>
        <p:txBody>
          <a:bodyPr wrap="square" lIns="457200" rIns="457200" anchor="ctr">
            <a:noAutofit/>
          </a:bodyPr>
          <a:lstStyle>
            <a:lvl1pPr marL="0" indent="0" algn="ctr">
              <a:defRPr sz="3600" baseline="0">
                <a:solidFill>
                  <a:schemeClr val="accent1"/>
                </a:solidFill>
                <a:latin typeface="Graphik Black"/>
                <a:cs typeface="Graphik Black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920941" y="48035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9920941" y="48035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183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2909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2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816" y="225425"/>
            <a:ext cx="8678595" cy="4699000"/>
          </a:xfrm>
        </p:spPr>
        <p:txBody>
          <a:bodyPr wrap="square" lIns="457200" rIns="457200" anchor="ctr">
            <a:noAutofit/>
          </a:bodyPr>
          <a:lstStyle>
            <a:lvl1pPr marL="0" indent="0" algn="ctr">
              <a:defRPr sz="3600" baseline="0">
                <a:solidFill>
                  <a:srgbClr val="7840F6"/>
                </a:solidFill>
                <a:latin typeface="Graphik Black"/>
                <a:cs typeface="Graphik Black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920941" y="48035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9920941" y="480358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484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819" y="225425"/>
            <a:ext cx="7493396" cy="857250"/>
          </a:xfrm>
        </p:spPr>
        <p:txBody>
          <a:bodyPr rIns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3825" y="1219596"/>
            <a:ext cx="7673662" cy="35132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30188" marR="0" indent="0" algn="l" defTabSz="457200" rtl="0" eaLnBrk="1" fontAlgn="auto" latinLnBrk="0" hangingPunct="1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Tx/>
              <a:buSzPct val="65000"/>
              <a:buFontTx/>
              <a:buNone/>
              <a:tabLst/>
              <a:defRPr sz="2400"/>
            </a:lvl1pPr>
            <a:lvl2pPr marL="230188" marR="0" indent="0" algn="l" defTabSz="457200" rtl="0" eaLnBrk="1" fontAlgn="auto" latinLnBrk="0" hangingPunct="1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Tx/>
              <a:buSzPct val="65000"/>
              <a:buFont typeface="Arial"/>
              <a:buNone/>
              <a:tabLst/>
              <a:defRPr sz="2400"/>
            </a:lvl2pPr>
            <a:lvl3pPr marL="228600" marR="0" indent="0" algn="l" defTabSz="457200" rtl="0" eaLnBrk="1" fontAlgn="auto" latinLnBrk="0" hangingPunct="1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Tx/>
              <a:buSzPct val="65000"/>
              <a:buFontTx/>
              <a:buNone/>
              <a:tabLst/>
              <a:defRPr sz="2400">
                <a:latin typeface="+mj-lt"/>
                <a:cs typeface="Graphik Super"/>
              </a:defRPr>
            </a:lvl3pPr>
            <a:lvl4pPr marL="228600" marR="0" indent="-228600" algn="l" defTabSz="457200" rtl="0" eaLnBrk="1" fontAlgn="auto" latinLnBrk="0" hangingPunct="1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Tx/>
              <a:buSzPct val="65000"/>
              <a:buFont typeface="Arial"/>
              <a:buChar char="•"/>
              <a:tabLst/>
              <a:defRPr sz="2400"/>
            </a:lvl4pPr>
            <a:lvl5pPr marL="457200" marR="0" indent="-228600" algn="l" defTabSz="457200" rtl="0" eaLnBrk="1" fontAlgn="auto" latinLnBrk="0" hangingPunct="1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Tx/>
              <a:buSzPct val="65000"/>
              <a:buFont typeface="Arial"/>
              <a:buChar char="•"/>
              <a:tabLst/>
              <a:defRPr sz="2400" baseline="0">
                <a:solidFill>
                  <a:schemeClr val="tx1"/>
                </a:solidFill>
              </a:defRPr>
            </a:lvl5pPr>
            <a:lvl6pPr marL="228600" marR="0" indent="-228600" algn="l" defTabSz="457200" rtl="0" eaLnBrk="1" fontAlgn="auto" latinLnBrk="0" hangingPunct="1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Tx/>
              <a:buSzPct val="65000"/>
              <a:buFont typeface="Arial"/>
              <a:buChar char="•"/>
              <a:tabLst/>
              <a:defRPr sz="2400">
                <a:solidFill>
                  <a:schemeClr val="tx1"/>
                </a:solidFill>
                <a:latin typeface="+mj-lt"/>
                <a:cs typeface="Graphik Super"/>
              </a:defRPr>
            </a:lvl6pPr>
            <a:lvl7pPr marL="457200" marR="0" indent="-228600" algn="l" defTabSz="457200" rtl="0" eaLnBrk="1" fontAlgn="auto" latinLnBrk="0" hangingPunct="1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Tx/>
              <a:buSzPct val="65000"/>
              <a:buFont typeface="Arial"/>
              <a:buChar char="•"/>
              <a:tabLst/>
              <a:defRPr sz="2400">
                <a:solidFill>
                  <a:schemeClr val="tx1"/>
                </a:solidFill>
                <a:latin typeface="+mj-lt"/>
              </a:defRPr>
            </a:lvl7pPr>
            <a:lvl8pPr marL="457200" marR="0" indent="-228600" algn="l" defTabSz="457200" rtl="0" eaLnBrk="1" fontAlgn="auto" latinLnBrk="0" hangingPunct="1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Tx/>
              <a:buSzPct val="65000"/>
              <a:buFont typeface="+mj-lt"/>
              <a:buAutoNum type="arabicPeriod"/>
              <a:tabLst/>
              <a:defRPr lang="en-US" sz="2400" kern="1200" noProof="0" dirty="0" smtClean="0">
                <a:solidFill>
                  <a:schemeClr val="tx1"/>
                </a:solidFill>
                <a:latin typeface="+mn-lt"/>
                <a:ea typeface="+mn-ea"/>
                <a:cs typeface="Graphik Super"/>
              </a:defRPr>
            </a:lvl8pPr>
            <a:lvl9pPr marL="457200" marR="0" indent="-228600" algn="l" defTabSz="457200" rtl="0" eaLnBrk="1" fontAlgn="auto" latinLnBrk="0" hangingPunct="1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Tx/>
              <a:buSzPct val="65000"/>
              <a:buFont typeface="+mj-lt"/>
              <a:buAutoNum type="arabicPeriod"/>
              <a:tabLst/>
              <a:defRPr sz="2400">
                <a:latin typeface="+mj-lt"/>
                <a:cs typeface="Graphik Super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676" y="0"/>
            <a:ext cx="825952" cy="401177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raphik Light"/>
                <a:cs typeface="Graphik Light"/>
              </a:defRPr>
            </a:lvl1pPr>
          </a:lstStyle>
          <a:p>
            <a:r>
              <a:rPr lang="en-US"/>
              <a:t>Prepared for [Name of Company] Month 00, 2014 — Confidential &amp; Proprietary. Jet™ is a trademark of Jet.com ©2014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1676" y="0"/>
            <a:ext cx="825952" cy="40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245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Ins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3829" y="1219597"/>
            <a:ext cx="7676366" cy="35171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1000"/>
              </a:spcBef>
              <a:defRPr sz="1600"/>
            </a:lvl1pPr>
            <a:lvl2pPr>
              <a:spcBef>
                <a:spcPts val="1000"/>
              </a:spcBef>
              <a:defRPr sz="1600"/>
            </a:lvl2pPr>
            <a:lvl3pPr>
              <a:spcBef>
                <a:spcPts val="1000"/>
              </a:spcBef>
              <a:defRPr sz="1600">
                <a:solidFill>
                  <a:schemeClr val="accent1"/>
                </a:solidFill>
              </a:defRPr>
            </a:lvl3pPr>
            <a:lvl4pPr>
              <a:spcBef>
                <a:spcPts val="1000"/>
              </a:spcBef>
              <a:defRPr sz="1600"/>
            </a:lvl4pPr>
            <a:lvl5pPr>
              <a:spcBef>
                <a:spcPts val="1000"/>
              </a:spcBef>
              <a:defRPr sz="1600">
                <a:solidFill>
                  <a:schemeClr val="tx1"/>
                </a:solidFill>
              </a:defRPr>
            </a:lvl5pPr>
            <a:lvl6pPr>
              <a:spcBef>
                <a:spcPts val="1000"/>
              </a:spcBef>
              <a:defRPr sz="1600"/>
            </a:lvl6pPr>
            <a:lvl7pPr>
              <a:spcBef>
                <a:spcPts val="1000"/>
              </a:spcBef>
              <a:defRPr sz="1600">
                <a:solidFill>
                  <a:schemeClr val="tx1"/>
                </a:solidFill>
              </a:defRPr>
            </a:lvl7pPr>
            <a:lvl8pPr>
              <a:spcBef>
                <a:spcPts val="1000"/>
              </a:spcBef>
              <a:defRPr sz="1600">
                <a:latin typeface="+mn-lt"/>
              </a:defRPr>
            </a:lvl8pPr>
            <a:lvl9pPr>
              <a:spcBef>
                <a:spcPts val="1000"/>
              </a:spcBef>
              <a:defRPr sz="1600">
                <a:latin typeface="+mj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676" y="0"/>
            <a:ext cx="825952" cy="401177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raphik Light"/>
                <a:cs typeface="Graphik Light"/>
              </a:defRPr>
            </a:lvl1pPr>
          </a:lstStyle>
          <a:p>
            <a:r>
              <a:rPr lang="en-US"/>
              <a:t>Prepared for [Name of Company] Month 00, 2014 — Confidential &amp; Proprietary. Jet™ is a trademark of Jet.com ©2014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1676" y="0"/>
            <a:ext cx="825952" cy="40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41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Ins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676" y="0"/>
            <a:ext cx="825952" cy="401177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raphik Light"/>
                <a:cs typeface="Graphik Light"/>
              </a:defRPr>
            </a:lvl1pPr>
          </a:lstStyle>
          <a:p>
            <a:r>
              <a:rPr lang="en-US"/>
              <a:t>Prepared for [Name of Company] Month 00, 2014 — Confidential &amp; Proprietary. Jet™ is a trademark of Jet.com ©2014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1676" y="0"/>
            <a:ext cx="825952" cy="40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409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BIG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Ins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3829" y="1219597"/>
            <a:ext cx="3878896" cy="3516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30188" marR="0" indent="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Tx/>
              <a:buNone/>
              <a:tabLst/>
              <a:defRPr sz="2000"/>
            </a:lvl1pPr>
            <a:lvl2pPr marL="230188" marR="0" indent="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 typeface="Arial"/>
              <a:buNone/>
              <a:tabLst/>
              <a:defRPr sz="2000"/>
            </a:lvl2pPr>
            <a:lvl3pPr marL="228600" marR="0" indent="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Tx/>
              <a:buNone/>
              <a:tabLst/>
              <a:defRPr sz="2000"/>
            </a:lvl3pPr>
            <a:lvl4pPr marL="228600" marR="0" indent="-22860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 typeface="Arial"/>
              <a:buChar char="•"/>
              <a:tabLst/>
              <a:defRPr sz="2000"/>
            </a:lvl4pPr>
            <a:lvl5pPr marL="461963" marR="0" indent="-22860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 typeface="Arial"/>
              <a:buChar char="•"/>
              <a:tabLst/>
              <a:defRPr sz="2000" baseline="0">
                <a:solidFill>
                  <a:schemeClr val="tx1"/>
                </a:solidFill>
              </a:defRPr>
            </a:lvl5pPr>
            <a:lvl6pPr marL="228600" marR="0" indent="-22860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 typeface="Arial"/>
              <a:buChar char="•"/>
              <a:tabLst/>
              <a:defRPr sz="2000"/>
            </a:lvl6pPr>
            <a:lvl7pPr>
              <a:lnSpc>
                <a:spcPct val="90000"/>
              </a:lnSpc>
              <a:spcBef>
                <a:spcPts val="1100"/>
              </a:spcBef>
              <a:buSzPct val="65000"/>
              <a:defRPr sz="2000">
                <a:solidFill>
                  <a:srgbClr val="320C67"/>
                </a:solidFill>
                <a:latin typeface="+mj-lt"/>
              </a:defRPr>
            </a:lvl7pPr>
            <a:lvl8pPr marL="461963" marR="0" indent="-22860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 typeface="+mj-lt"/>
              <a:buAutoNum type="arabicPeriod"/>
              <a:tabLst/>
              <a:defRPr sz="2000">
                <a:latin typeface="+mn-lt"/>
              </a:defRPr>
            </a:lvl8pPr>
            <a:lvl9pPr marL="461963" marR="0" indent="-22860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 typeface="+mj-lt"/>
              <a:buAutoNum type="arabicPeriod"/>
              <a:tabLst/>
              <a:defRPr sz="2000">
                <a:latin typeface="+mj-lt"/>
              </a:defRPr>
            </a:lvl9pPr>
          </a:lstStyle>
          <a:p>
            <a:pPr marL="230188" marR="0" lvl="0" indent="0" algn="l" defTabSz="4572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65000"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230188" marR="0" lvl="1" indent="0" algn="l" defTabSz="4572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65000"/>
              <a:buFontTx/>
              <a:buNone/>
              <a:tabLst/>
              <a:defRPr/>
            </a:pPr>
            <a:r>
              <a:rPr lang="en-US"/>
              <a:t>Second level</a:t>
            </a:r>
          </a:p>
          <a:p>
            <a:pPr marL="230188" marR="0" lvl="2" indent="0" algn="l" defTabSz="4572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65000"/>
              <a:buFontTx/>
              <a:buNone/>
              <a:tabLst/>
              <a:defRPr/>
            </a:pPr>
            <a:r>
              <a:rPr lang="en-US"/>
              <a:t>Third level</a:t>
            </a:r>
          </a:p>
          <a:p>
            <a:pPr marL="230188" marR="0" lvl="3" indent="0" algn="l" defTabSz="4572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65000"/>
              <a:buFontTx/>
              <a:buNone/>
              <a:tabLst/>
              <a:defRPr/>
            </a:pPr>
            <a:r>
              <a:rPr lang="en-US"/>
              <a:t>Fourth level</a:t>
            </a:r>
          </a:p>
          <a:p>
            <a:pPr marL="230188" marR="0" lvl="4" indent="0" algn="l" defTabSz="4572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65000"/>
              <a:buFontTx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676" y="0"/>
            <a:ext cx="825952" cy="401177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raphik Light"/>
                <a:cs typeface="Graphik Light"/>
              </a:defRPr>
            </a:lvl1pPr>
          </a:lstStyle>
          <a:p>
            <a:r>
              <a:rPr lang="en-US"/>
              <a:t>Prepared for [Name of Company] Month 00, 2014 — Confidential &amp; Proprietary. Jet™ is a trademark of Jet.com ©2014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1676" y="0"/>
            <a:ext cx="825952" cy="401177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>
            <p:ph idx="12"/>
          </p:nvPr>
        </p:nvSpPr>
        <p:spPr>
          <a:xfrm>
            <a:off x="4278617" y="1219597"/>
            <a:ext cx="3878904" cy="3516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30188" marR="0" indent="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Tx/>
              <a:buNone/>
              <a:tabLst/>
              <a:defRPr sz="2000"/>
            </a:lvl1pPr>
            <a:lvl2pPr marL="230188" marR="0" indent="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 typeface="Arial"/>
              <a:buNone/>
              <a:tabLst/>
              <a:defRPr sz="2000"/>
            </a:lvl2pPr>
            <a:lvl3pPr marL="228600" marR="0" indent="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Tx/>
              <a:buNone/>
              <a:tabLst/>
              <a:defRPr sz="2000"/>
            </a:lvl3pPr>
            <a:lvl4pPr marL="228600" marR="0" indent="-22860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 typeface="Arial"/>
              <a:buChar char="•"/>
              <a:tabLst/>
              <a:defRPr sz="2000"/>
            </a:lvl4pPr>
            <a:lvl5pPr marL="344488" marR="0" indent="-22860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 typeface="Arial"/>
              <a:buChar char="•"/>
              <a:tabLst/>
              <a:defRPr sz="2000" baseline="0">
                <a:solidFill>
                  <a:schemeClr val="tx1"/>
                </a:solidFill>
              </a:defRPr>
            </a:lvl5pPr>
            <a:lvl6pPr marL="228600" marR="0" indent="-22860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 typeface="Arial"/>
              <a:buChar char="•"/>
              <a:tabLst/>
              <a:defRPr sz="2000"/>
            </a:lvl6pPr>
            <a:lvl7pPr>
              <a:lnSpc>
                <a:spcPct val="90000"/>
              </a:lnSpc>
              <a:spcBef>
                <a:spcPts val="1100"/>
              </a:spcBef>
              <a:buSzPct val="65000"/>
              <a:defRPr sz="2000">
                <a:solidFill>
                  <a:srgbClr val="320C67"/>
                </a:solidFill>
                <a:latin typeface="+mj-lt"/>
              </a:defRPr>
            </a:lvl7pPr>
            <a:lvl8pPr marL="228600" marR="0" indent="-22860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 typeface="+mj-lt"/>
              <a:buAutoNum type="arabicPeriod"/>
              <a:tabLst/>
              <a:defRPr sz="2000">
                <a:latin typeface="+mn-lt"/>
              </a:defRPr>
            </a:lvl8pPr>
            <a:lvl9pPr marL="228600" marR="0" indent="-228600" algn="l" defTabSz="4572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Tx/>
              <a:buSzPct val="65000"/>
              <a:buFont typeface="+mj-lt"/>
              <a:buAutoNum type="arabicPeriod"/>
              <a:tabLst/>
              <a:defRPr sz="2000">
                <a:latin typeface="+mj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69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SMALL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Ins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3818" y="1219601"/>
            <a:ext cx="3886538" cy="35204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1000"/>
              </a:spcBef>
              <a:defRPr sz="1600"/>
            </a:lvl1pPr>
            <a:lvl2pPr>
              <a:spcBef>
                <a:spcPts val="1000"/>
              </a:spcBef>
              <a:defRPr sz="1600"/>
            </a:lvl2pPr>
            <a:lvl3pPr>
              <a:spcBef>
                <a:spcPts val="1000"/>
              </a:spcBef>
              <a:defRPr sz="1600">
                <a:solidFill>
                  <a:schemeClr val="accent1"/>
                </a:solidFill>
              </a:defRPr>
            </a:lvl3pPr>
            <a:lvl4pPr>
              <a:spcBef>
                <a:spcPts val="1000"/>
              </a:spcBef>
              <a:defRPr sz="1600"/>
            </a:lvl4pPr>
            <a:lvl5pPr>
              <a:spcBef>
                <a:spcPts val="1000"/>
              </a:spcBef>
              <a:defRPr sz="1600">
                <a:solidFill>
                  <a:srgbClr val="320C67"/>
                </a:solidFill>
              </a:defRPr>
            </a:lvl5pPr>
            <a:lvl6pPr>
              <a:spcBef>
                <a:spcPts val="1000"/>
              </a:spcBef>
              <a:defRPr sz="1600"/>
            </a:lvl6pPr>
            <a:lvl7pPr>
              <a:spcBef>
                <a:spcPts val="1000"/>
              </a:spcBef>
              <a:defRPr sz="1600"/>
            </a:lvl7pPr>
            <a:lvl8pPr>
              <a:spcBef>
                <a:spcPts val="1000"/>
              </a:spcBef>
              <a:defRPr sz="1600">
                <a:latin typeface="+mn-lt"/>
              </a:defRPr>
            </a:lvl8pPr>
            <a:lvl9pPr>
              <a:spcBef>
                <a:spcPts val="1000"/>
              </a:spcBef>
              <a:defRPr sz="1600">
                <a:latin typeface="+mj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676" y="0"/>
            <a:ext cx="825952" cy="401177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raphik Light"/>
                <a:cs typeface="Graphik Light"/>
              </a:defRPr>
            </a:lvl1pPr>
          </a:lstStyle>
          <a:p>
            <a:r>
              <a:rPr lang="en-US"/>
              <a:t>Prepared for [Name of Company] Month 00, 2014 — Confidential &amp; Proprietary. Jet™ is a trademark of Jet.com ©2014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1676" y="0"/>
            <a:ext cx="825952" cy="401177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>
            <p:ph idx="12"/>
          </p:nvPr>
        </p:nvSpPr>
        <p:spPr>
          <a:xfrm>
            <a:off x="4278611" y="1219601"/>
            <a:ext cx="3886538" cy="35204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1000"/>
              </a:spcBef>
              <a:defRPr sz="1600"/>
            </a:lvl1pPr>
            <a:lvl2pPr>
              <a:spcBef>
                <a:spcPts val="1000"/>
              </a:spcBef>
              <a:defRPr sz="1600"/>
            </a:lvl2pPr>
            <a:lvl3pPr>
              <a:spcBef>
                <a:spcPts val="1000"/>
              </a:spcBef>
              <a:defRPr sz="1600">
                <a:solidFill>
                  <a:schemeClr val="accent1"/>
                </a:solidFill>
              </a:defRPr>
            </a:lvl3pPr>
            <a:lvl4pPr>
              <a:spcBef>
                <a:spcPts val="1000"/>
              </a:spcBef>
              <a:defRPr sz="1600"/>
            </a:lvl4pPr>
            <a:lvl5pPr>
              <a:spcBef>
                <a:spcPts val="1000"/>
              </a:spcBef>
              <a:defRPr sz="1600">
                <a:solidFill>
                  <a:srgbClr val="320C67"/>
                </a:solidFill>
              </a:defRPr>
            </a:lvl5pPr>
            <a:lvl6pPr>
              <a:spcBef>
                <a:spcPts val="1000"/>
              </a:spcBef>
              <a:defRPr sz="1600"/>
            </a:lvl6pPr>
            <a:lvl7pPr>
              <a:spcBef>
                <a:spcPts val="1000"/>
              </a:spcBef>
              <a:defRPr sz="1600"/>
            </a:lvl7pPr>
            <a:lvl8pPr>
              <a:spcBef>
                <a:spcPts val="1000"/>
              </a:spcBef>
              <a:defRPr sz="1600">
                <a:latin typeface="+mn-lt"/>
              </a:defRPr>
            </a:lvl8pPr>
            <a:lvl9pPr>
              <a:spcBef>
                <a:spcPts val="1000"/>
              </a:spcBef>
              <a:defRPr sz="1600">
                <a:latin typeface="+mj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629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3819" y="225425"/>
            <a:ext cx="7498726" cy="85725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3824" y="1219596"/>
            <a:ext cx="7676741" cy="35132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21675" y="401177"/>
            <a:ext cx="733269" cy="2746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600">
                <a:solidFill>
                  <a:srgbClr val="6322FA"/>
                </a:solidFill>
                <a:latin typeface="Graphik Light"/>
                <a:cs typeface="Graphik Light"/>
              </a:defRPr>
            </a:lvl1pPr>
          </a:lstStyle>
          <a:p>
            <a:fld id="{140C3555-6952-7840-AB99-0A7EBD31E7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33817" y="4924425"/>
            <a:ext cx="4338183" cy="219076"/>
          </a:xfrm>
          <a:prstGeom prst="rect">
            <a:avLst/>
          </a:prstGeom>
        </p:spPr>
        <p:txBody>
          <a:bodyPr vert="horz" lIns="0" tIns="45720" rIns="0" bIns="0" rtlCol="0" anchor="t"/>
          <a:lstStyle>
            <a:lvl1pPr marL="169863" indent="0" algn="l">
              <a:defRPr sz="500">
                <a:solidFill>
                  <a:srgbClr val="7840F6"/>
                </a:solidFill>
                <a:latin typeface="Museo 300 Regular"/>
                <a:cs typeface="Museo 300 Regular"/>
              </a:defRPr>
            </a:lvl1pPr>
          </a:lstStyle>
          <a:p>
            <a:r>
              <a:rPr lang="en-US">
                <a:latin typeface="Graphik Light"/>
                <a:cs typeface="Graphik Light"/>
              </a:rPr>
              <a:t>Prepared for [Name of Company] Month 00, 2014 — Confidential &amp; Proprietary. Jet™ is a trademark of Jet.com ©2014 </a:t>
            </a:r>
            <a:endParaRPr lang="en-US" dirty="0">
              <a:latin typeface="Graphik Light"/>
              <a:cs typeface="Graphik Ligh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9227525" y="576720"/>
            <a:ext cx="1109486" cy="4216860"/>
            <a:chOff x="9296399" y="622080"/>
            <a:chExt cx="1187930" cy="4515004"/>
          </a:xfrm>
        </p:grpSpPr>
        <p:sp>
          <p:nvSpPr>
            <p:cNvPr id="34" name="Oval 33"/>
            <p:cNvSpPr>
              <a:spLocks noChangeAspect="1"/>
            </p:cNvSpPr>
            <p:nvPr userDrawn="1"/>
          </p:nvSpPr>
          <p:spPr>
            <a:xfrm>
              <a:off x="9296399" y="622080"/>
              <a:ext cx="580327" cy="580327"/>
            </a:xfrm>
            <a:prstGeom prst="ellipse">
              <a:avLst/>
            </a:prstGeom>
            <a:solidFill>
              <a:srgbClr val="6D00FF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Jet Purple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8200FF</a:t>
              </a:r>
            </a:p>
          </p:txBody>
        </p:sp>
        <p:sp>
          <p:nvSpPr>
            <p:cNvPr id="35" name="Oval 34"/>
            <p:cNvSpPr>
              <a:spLocks noChangeAspect="1"/>
            </p:cNvSpPr>
            <p:nvPr userDrawn="1"/>
          </p:nvSpPr>
          <p:spPr>
            <a:xfrm>
              <a:off x="9904002" y="622080"/>
              <a:ext cx="580327" cy="580327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6D00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White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6D00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FFFFFF</a:t>
              </a: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9296399" y="3570598"/>
              <a:ext cx="388867" cy="388867"/>
            </a:xfrm>
            <a:prstGeom prst="ellipse">
              <a:avLst/>
            </a:prstGeom>
            <a:solidFill>
              <a:srgbClr val="230037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Jet Black</a:t>
              </a:r>
              <a:b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</a:b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300047</a:t>
              </a: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9693417" y="3570598"/>
              <a:ext cx="388867" cy="388867"/>
            </a:xfrm>
            <a:prstGeom prst="ellipse">
              <a:avLst/>
            </a:prstGeom>
            <a:solidFill>
              <a:srgbClr val="8647FF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Amethyst</a:t>
              </a:r>
              <a:b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</a:b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9966FF</a:t>
              </a: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10095462" y="3570598"/>
              <a:ext cx="388867" cy="388867"/>
            </a:xfrm>
            <a:prstGeom prst="ellipse">
              <a:avLst/>
            </a:prstGeom>
            <a:solidFill>
              <a:srgbClr val="C1BEFF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Periwinkle</a:t>
              </a:r>
              <a:b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</a:b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CCCCFF</a:t>
              </a: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>
              <a:off x="9296399" y="3963138"/>
              <a:ext cx="388867" cy="388867"/>
            </a:xfrm>
            <a:prstGeom prst="ellipse">
              <a:avLst/>
            </a:prstGeom>
            <a:solidFill>
              <a:srgbClr val="520087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Plum</a:t>
              </a:r>
              <a:b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</a:b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660099</a:t>
              </a: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>
              <a:off x="9693417" y="3963138"/>
              <a:ext cx="388867" cy="388867"/>
            </a:xfrm>
            <a:prstGeom prst="ellipse">
              <a:avLst/>
            </a:prstGeom>
            <a:solidFill>
              <a:srgbClr val="BE44FF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Violet</a:t>
              </a:r>
              <a:b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</a:b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CC66FF</a:t>
              </a: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10095462" y="3963138"/>
              <a:ext cx="388867" cy="388867"/>
            </a:xfrm>
            <a:prstGeom prst="ellipse">
              <a:avLst/>
            </a:prstGeom>
            <a:solidFill>
              <a:srgbClr val="D4A9FF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Orchid</a:t>
              </a:r>
              <a:b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</a:b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DDBBFF</a:t>
              </a: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9296399" y="4355677"/>
              <a:ext cx="388867" cy="388867"/>
            </a:xfrm>
            <a:prstGeom prst="ellipse">
              <a:avLst/>
            </a:prstGeom>
            <a:solidFill>
              <a:srgbClr val="1FDAAF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Jade</a:t>
              </a:r>
              <a:b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</a:b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0FDEBD</a:t>
              </a: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9693417" y="4355677"/>
              <a:ext cx="388867" cy="388867"/>
            </a:xfrm>
            <a:prstGeom prst="ellipse">
              <a:avLst/>
            </a:prstGeom>
            <a:solidFill>
              <a:srgbClr val="5BFFC1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Mint</a:t>
              </a:r>
              <a:b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</a:b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66FFCC</a:t>
              </a: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10095462" y="4355677"/>
              <a:ext cx="388867" cy="388867"/>
            </a:xfrm>
            <a:prstGeom prst="ellipse">
              <a:avLst/>
            </a:prstGeom>
            <a:solidFill>
              <a:srgbClr val="C3FFC1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Celadon</a:t>
              </a:r>
              <a:b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</a:b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CCFFCC</a:t>
              </a: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9296399" y="4748217"/>
              <a:ext cx="388867" cy="388867"/>
            </a:xfrm>
            <a:prstGeom prst="ellipse">
              <a:avLst/>
            </a:prstGeom>
            <a:solidFill>
              <a:srgbClr val="18C1FF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Aqua</a:t>
              </a:r>
              <a:b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</a:b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00CCFF</a:t>
              </a: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9693417" y="4748217"/>
              <a:ext cx="388867" cy="388867"/>
            </a:xfrm>
            <a:prstGeom prst="ellipse">
              <a:avLst/>
            </a:prstGeom>
            <a:solidFill>
              <a:srgbClr val="2FC3C1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Turquoise</a:t>
              </a:r>
              <a:b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</a:b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33CCCC</a:t>
              </a: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0095462" y="4748217"/>
              <a:ext cx="388867" cy="388867"/>
            </a:xfrm>
            <a:prstGeom prst="ellipse">
              <a:avLst/>
            </a:prstGeom>
            <a:solidFill>
              <a:srgbClr val="C3FFFF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Mist</a:t>
              </a:r>
              <a:b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</a:br>
              <a:r>
                <a: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CCFFFF</a:t>
              </a:r>
            </a:p>
          </p:txBody>
        </p:sp>
        <p:sp>
          <p:nvSpPr>
            <p:cNvPr id="50" name="Oval 49"/>
            <p:cNvSpPr>
              <a:spLocks noChangeAspect="1"/>
            </p:cNvSpPr>
            <p:nvPr userDrawn="1"/>
          </p:nvSpPr>
          <p:spPr>
            <a:xfrm>
              <a:off x="9296399" y="1208636"/>
              <a:ext cx="582378" cy="582378"/>
            </a:xfrm>
            <a:prstGeom prst="ellipse">
              <a:avLst/>
            </a:prstGeom>
            <a:solidFill>
              <a:srgbClr val="262626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Charcoal</a:t>
              </a:r>
              <a:b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</a:b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333333</a:t>
              </a:r>
            </a:p>
          </p:txBody>
        </p:sp>
        <p:sp>
          <p:nvSpPr>
            <p:cNvPr id="51" name="Oval 50"/>
            <p:cNvSpPr>
              <a:spLocks noChangeAspect="1"/>
            </p:cNvSpPr>
            <p:nvPr userDrawn="1"/>
          </p:nvSpPr>
          <p:spPr>
            <a:xfrm>
              <a:off x="9901951" y="1208636"/>
              <a:ext cx="582378" cy="582378"/>
            </a:xfrm>
            <a:prstGeom prst="ellipse">
              <a:avLst/>
            </a:prstGeom>
            <a:solidFill>
              <a:srgbClr val="535353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Slate</a:t>
              </a:r>
              <a:b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</a:b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666666</a:t>
              </a:r>
            </a:p>
          </p:txBody>
        </p:sp>
        <p:sp>
          <p:nvSpPr>
            <p:cNvPr id="52" name="Oval 51"/>
            <p:cNvSpPr>
              <a:spLocks noChangeAspect="1"/>
            </p:cNvSpPr>
            <p:nvPr userDrawn="1"/>
          </p:nvSpPr>
          <p:spPr>
            <a:xfrm>
              <a:off x="9296399" y="1797243"/>
              <a:ext cx="582378" cy="582378"/>
            </a:xfrm>
            <a:prstGeom prst="ellipse">
              <a:avLst/>
            </a:prstGeom>
            <a:solidFill>
              <a:srgbClr val="878787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Pewter</a:t>
              </a:r>
              <a:b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</a:b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999999</a:t>
              </a:r>
            </a:p>
          </p:txBody>
        </p:sp>
        <p:sp>
          <p:nvSpPr>
            <p:cNvPr id="53" name="Oval 52"/>
            <p:cNvSpPr>
              <a:spLocks noChangeAspect="1"/>
            </p:cNvSpPr>
            <p:nvPr userDrawn="1"/>
          </p:nvSpPr>
          <p:spPr>
            <a:xfrm>
              <a:off x="9901951" y="1797243"/>
              <a:ext cx="582378" cy="582378"/>
            </a:xfrm>
            <a:prstGeom prst="ellipse">
              <a:avLst/>
            </a:prstGeom>
            <a:solidFill>
              <a:srgbClr val="C1C1C1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Silver</a:t>
              </a:r>
              <a:b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</a:b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CCCCCC</a:t>
              </a:r>
            </a:p>
          </p:txBody>
        </p:sp>
        <p:sp>
          <p:nvSpPr>
            <p:cNvPr id="54" name="Oval 53"/>
            <p:cNvSpPr>
              <a:spLocks noChangeAspect="1"/>
            </p:cNvSpPr>
            <p:nvPr userDrawn="1"/>
          </p:nvSpPr>
          <p:spPr>
            <a:xfrm>
              <a:off x="9296399" y="2385850"/>
              <a:ext cx="582378" cy="582378"/>
            </a:xfrm>
            <a:prstGeom prst="ellipse">
              <a:avLst/>
            </a:prstGeom>
            <a:solidFill>
              <a:srgbClr val="E3E3E3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Cloud</a:t>
              </a:r>
              <a:b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</a:b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E8E8E8</a:t>
              </a:r>
            </a:p>
          </p:txBody>
        </p:sp>
        <p:sp>
          <p:nvSpPr>
            <p:cNvPr id="55" name="Oval 54"/>
            <p:cNvSpPr>
              <a:spLocks noChangeAspect="1"/>
            </p:cNvSpPr>
            <p:nvPr userDrawn="1"/>
          </p:nvSpPr>
          <p:spPr>
            <a:xfrm>
              <a:off x="9901951" y="2385850"/>
              <a:ext cx="582378" cy="582378"/>
            </a:xfrm>
            <a:prstGeom prst="ellipse">
              <a:avLst/>
            </a:prstGeom>
            <a:solidFill>
              <a:srgbClr val="F5F5F5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Air</a:t>
              </a:r>
              <a:b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</a:b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F7F7F7</a:t>
              </a:r>
            </a:p>
          </p:txBody>
        </p:sp>
        <p:sp>
          <p:nvSpPr>
            <p:cNvPr id="56" name="Oval 55"/>
            <p:cNvSpPr>
              <a:spLocks noChangeAspect="1"/>
            </p:cNvSpPr>
            <p:nvPr userDrawn="1"/>
          </p:nvSpPr>
          <p:spPr>
            <a:xfrm>
              <a:off x="9296399" y="2974456"/>
              <a:ext cx="582378" cy="582378"/>
            </a:xfrm>
            <a:prstGeom prst="ellipse">
              <a:avLst/>
            </a:prstGeom>
            <a:solidFill>
              <a:srgbClr val="E7EBF4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Lens</a:t>
              </a:r>
              <a:b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</a:b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EBEFF6</a:t>
              </a:r>
            </a:p>
          </p:txBody>
        </p:sp>
        <p:sp>
          <p:nvSpPr>
            <p:cNvPr id="57" name="Oval 56"/>
            <p:cNvSpPr>
              <a:spLocks noChangeAspect="1"/>
            </p:cNvSpPr>
            <p:nvPr userDrawn="1"/>
          </p:nvSpPr>
          <p:spPr>
            <a:xfrm>
              <a:off x="9901951" y="2974456"/>
              <a:ext cx="582378" cy="582378"/>
            </a:xfrm>
            <a:prstGeom prst="ellipse">
              <a:avLst/>
            </a:prstGeom>
            <a:solidFill>
              <a:srgbClr val="F9ECFF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Hamm</a:t>
              </a:r>
              <a:b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</a:b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Graphik Extralight"/>
                  <a:ea typeface="+mn-ea"/>
                  <a:cs typeface="+mn-cs"/>
                </a:rPr>
                <a:t>FAF0FF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8642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85" r:id="rId7"/>
    <p:sldLayoutId id="2147483679" r:id="rId8"/>
    <p:sldLayoutId id="2147483680" r:id="rId9"/>
    <p:sldLayoutId id="2147483683" r:id="rId10"/>
    <p:sldLayoutId id="2147483684" r:id="rId11"/>
  </p:sldLayoutIdLst>
  <p:hf hdr="0" ftr="0" dt="0"/>
  <p:txStyles>
    <p:titleStyle>
      <a:lvl1pPr marL="227013" indent="0" algn="l" defTabSz="457200" rtl="0" eaLnBrk="1" latinLnBrk="0" hangingPunct="1">
        <a:spcBef>
          <a:spcPct val="0"/>
        </a:spcBef>
        <a:buNone/>
        <a:defRPr sz="2400" kern="1200">
          <a:solidFill>
            <a:srgbClr val="320C67"/>
          </a:solidFill>
          <a:latin typeface="Graphik Super"/>
          <a:ea typeface="+mj-ea"/>
          <a:cs typeface="Graphik Super"/>
        </a:defRPr>
      </a:lvl1pPr>
    </p:titleStyle>
    <p:bodyStyle>
      <a:lvl1pPr marL="230188" indent="0" algn="l" defTabSz="457200" rtl="0" eaLnBrk="1" latinLnBrk="0" hangingPunct="1">
        <a:lnSpc>
          <a:spcPct val="90000"/>
        </a:lnSpc>
        <a:spcBef>
          <a:spcPts val="1300"/>
        </a:spcBef>
        <a:spcAft>
          <a:spcPts val="0"/>
        </a:spcAft>
        <a:buSzPct val="65000"/>
        <a:buFontTx/>
        <a:buNone/>
        <a:defRPr sz="2400" kern="1200" baseline="0">
          <a:solidFill>
            <a:srgbClr val="320C67"/>
          </a:solidFill>
          <a:latin typeface="Graphik Extralight"/>
          <a:ea typeface="+mn-ea"/>
          <a:cs typeface="Graphik Extralight"/>
        </a:defRPr>
      </a:lvl1pPr>
      <a:lvl2pPr marL="230188" indent="0" algn="l" defTabSz="457200" rtl="0" eaLnBrk="1" latinLnBrk="0" hangingPunct="1">
        <a:lnSpc>
          <a:spcPct val="90000"/>
        </a:lnSpc>
        <a:spcBef>
          <a:spcPts val="1300"/>
        </a:spcBef>
        <a:spcAft>
          <a:spcPts val="0"/>
        </a:spcAft>
        <a:buSzPct val="65000"/>
        <a:buFont typeface="Arial"/>
        <a:buNone/>
        <a:defRPr sz="2400" kern="1200">
          <a:solidFill>
            <a:schemeClr val="tx1"/>
          </a:solidFill>
          <a:latin typeface="+mj-lt"/>
          <a:ea typeface="+mn-ea"/>
          <a:cs typeface="Graphik Super"/>
        </a:defRPr>
      </a:lvl2pPr>
      <a:lvl3pPr marL="228600" indent="0" algn="l" defTabSz="457200" rtl="0" eaLnBrk="1" latinLnBrk="0" hangingPunct="1">
        <a:lnSpc>
          <a:spcPct val="90000"/>
        </a:lnSpc>
        <a:spcBef>
          <a:spcPts val="1300"/>
        </a:spcBef>
        <a:spcAft>
          <a:spcPts val="0"/>
        </a:spcAft>
        <a:buSzPct val="65000"/>
        <a:buFontTx/>
        <a:buNone/>
        <a:defRPr sz="2400" kern="1200">
          <a:solidFill>
            <a:schemeClr val="accent1"/>
          </a:solidFill>
          <a:latin typeface="+mj-lt"/>
          <a:ea typeface="+mn-ea"/>
          <a:cs typeface="Graphik Black"/>
        </a:defRPr>
      </a:lvl3pPr>
      <a:lvl4pPr marL="228600" indent="-228600" algn="l" defTabSz="457200" rtl="0" eaLnBrk="1" latinLnBrk="0" hangingPunct="1">
        <a:lnSpc>
          <a:spcPct val="90000"/>
        </a:lnSpc>
        <a:spcBef>
          <a:spcPts val="1300"/>
        </a:spcBef>
        <a:spcAft>
          <a:spcPts val="0"/>
        </a:spcAft>
        <a:buSzPct val="65000"/>
        <a:buFont typeface="Arial"/>
        <a:buChar char="•"/>
        <a:defRPr sz="2400" kern="1200">
          <a:solidFill>
            <a:srgbClr val="320C67"/>
          </a:solidFill>
          <a:latin typeface="+mn-lt"/>
          <a:ea typeface="+mn-ea"/>
          <a:cs typeface="Graphik Super"/>
        </a:defRPr>
      </a:lvl4pPr>
      <a:lvl5pPr marL="457200" indent="-228600" algn="l" defTabSz="457200" rtl="0" eaLnBrk="1" latinLnBrk="0" hangingPunct="1">
        <a:lnSpc>
          <a:spcPct val="90000"/>
        </a:lnSpc>
        <a:spcBef>
          <a:spcPts val="1300"/>
        </a:spcBef>
        <a:spcAft>
          <a:spcPts val="0"/>
        </a:spcAft>
        <a:buSzPct val="65000"/>
        <a:buFont typeface="Arial"/>
        <a:buChar char="•"/>
        <a:defRPr sz="2400" kern="1200" baseline="0">
          <a:solidFill>
            <a:schemeClr val="tx1"/>
          </a:solidFill>
          <a:latin typeface="+mn-lt"/>
          <a:ea typeface="+mn-ea"/>
          <a:cs typeface="Graphik Super"/>
        </a:defRPr>
      </a:lvl5pPr>
      <a:lvl6pPr marL="228600" indent="-228600" algn="l" defTabSz="457200" rtl="0" eaLnBrk="1" latinLnBrk="0" hangingPunct="1">
        <a:lnSpc>
          <a:spcPct val="90000"/>
        </a:lnSpc>
        <a:spcBef>
          <a:spcPts val="1300"/>
        </a:spcBef>
        <a:spcAft>
          <a:spcPts val="0"/>
        </a:spcAft>
        <a:buSzPct val="65000"/>
        <a:buFont typeface="Arial"/>
        <a:buChar char="•"/>
        <a:defRPr sz="2400" kern="1200">
          <a:solidFill>
            <a:schemeClr val="tx1"/>
          </a:solidFill>
          <a:latin typeface="+mj-lt"/>
          <a:ea typeface="+mn-ea"/>
          <a:cs typeface="Graphik Black"/>
        </a:defRPr>
      </a:lvl6pPr>
      <a:lvl7pPr marL="457200" indent="-228600" algn="l" defTabSz="457200" rtl="0" eaLnBrk="1" latinLnBrk="0" hangingPunct="1">
        <a:lnSpc>
          <a:spcPct val="90000"/>
        </a:lnSpc>
        <a:spcBef>
          <a:spcPts val="1300"/>
        </a:spcBef>
        <a:spcAft>
          <a:spcPts val="0"/>
        </a:spcAft>
        <a:buSzPct val="65000"/>
        <a:buFont typeface="Arial"/>
        <a:buChar char="•"/>
        <a:defRPr sz="2400" kern="1200" baseline="0">
          <a:solidFill>
            <a:schemeClr val="tx1"/>
          </a:solidFill>
          <a:latin typeface="+mj-lt"/>
          <a:ea typeface="+mn-ea"/>
          <a:cs typeface="Graphik Black"/>
        </a:defRPr>
      </a:lvl7pPr>
      <a:lvl8pPr marL="457200" indent="-228600" algn="l" defTabSz="457200" rtl="0" eaLnBrk="1" latinLnBrk="0" hangingPunct="1">
        <a:lnSpc>
          <a:spcPct val="90000"/>
        </a:lnSpc>
        <a:spcBef>
          <a:spcPts val="1300"/>
        </a:spcBef>
        <a:spcAft>
          <a:spcPts val="0"/>
        </a:spcAft>
        <a:buSzPct val="65000"/>
        <a:buFont typeface="+mj-lt"/>
        <a:buAutoNum type="arabicPeriod"/>
        <a:defRPr sz="2400" kern="1200">
          <a:solidFill>
            <a:schemeClr val="tx1"/>
          </a:solidFill>
          <a:latin typeface="+mn-lt"/>
          <a:ea typeface="+mn-ea"/>
          <a:cs typeface="Graphik Super"/>
        </a:defRPr>
      </a:lvl8pPr>
      <a:lvl9pPr marL="457200" indent="-228600" algn="l" defTabSz="457200" rtl="0" eaLnBrk="1" latinLnBrk="0" hangingPunct="1">
        <a:lnSpc>
          <a:spcPct val="90000"/>
        </a:lnSpc>
        <a:spcBef>
          <a:spcPts val="1300"/>
        </a:spcBef>
        <a:spcAft>
          <a:spcPts val="0"/>
        </a:spcAft>
        <a:buSzPct val="65000"/>
        <a:buFont typeface="+mj-lt"/>
        <a:buAutoNum type="arabicPeriod"/>
        <a:defRPr sz="2400" kern="1200">
          <a:solidFill>
            <a:schemeClr val="tx1"/>
          </a:solidFill>
          <a:latin typeface="Graphik Super"/>
          <a:ea typeface="+mn-ea"/>
          <a:cs typeface="Graphik Super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816" y="225425"/>
            <a:ext cx="8678595" cy="2734483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Building </a:t>
            </a:r>
            <a:r>
              <a:rPr lang="en-US" dirty="0" err="1">
                <a:solidFill>
                  <a:srgbClr val="FFFFFF"/>
                </a:solidFill>
              </a:rPr>
              <a:t>Microservices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latin typeface="Graphik Thin"/>
              </a:rPr>
              <a:t>The Jet Way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54123" y="3662887"/>
            <a:ext cx="1217206" cy="79283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Gad Berger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@</a:t>
            </a:r>
            <a:r>
              <a:rPr lang="en-US" sz="1200" dirty="0" err="1">
                <a:solidFill>
                  <a:schemeClr val="bg1"/>
                </a:solidFill>
              </a:rPr>
              <a:t>gadberger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181401" y="4069872"/>
            <a:ext cx="755833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864549" y="3662887"/>
            <a:ext cx="1217206" cy="79283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Jet.com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@</a:t>
            </a:r>
            <a:r>
              <a:rPr lang="en-US" sz="1200" dirty="0" err="1">
                <a:solidFill>
                  <a:schemeClr val="bg1"/>
                </a:solidFill>
              </a:rPr>
              <a:t>JetTechnology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073096" y="4059303"/>
            <a:ext cx="86683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488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Scoping a service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3819" y="834115"/>
            <a:ext cx="7676366" cy="3782709"/>
          </a:xfrm>
        </p:spPr>
        <p:txBody>
          <a:bodyPr/>
          <a:lstStyle/>
          <a:p>
            <a:r>
              <a:rPr lang="en-US" dirty="0"/>
              <a:t>Again, follow the Single Responsibility Principle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515938" indent="-285750">
              <a:buFont typeface="Arial" panose="020B0604020202020204" pitchFamily="34" charset="0"/>
              <a:buChar char="•"/>
            </a:pPr>
            <a:r>
              <a:rPr lang="en-US" dirty="0"/>
              <a:t>Check if order is already cancelled</a:t>
            </a:r>
          </a:p>
          <a:p>
            <a:pPr marL="515938" indent="-285750">
              <a:buFont typeface="Arial" panose="020B0604020202020204" pitchFamily="34" charset="0"/>
              <a:buChar char="•"/>
            </a:pPr>
            <a:r>
              <a:rPr lang="en-US" dirty="0"/>
              <a:t>Cancel Order</a:t>
            </a:r>
          </a:p>
          <a:p>
            <a:pPr marL="515938" indent="-285750">
              <a:buFont typeface="Arial" panose="020B0604020202020204" pitchFamily="34" charset="0"/>
              <a:buChar char="•"/>
            </a:pPr>
            <a:r>
              <a:rPr lang="en-US" dirty="0"/>
              <a:t>Save order cancellation to DB</a:t>
            </a:r>
          </a:p>
          <a:p>
            <a:pPr marL="515938" indent="-285750">
              <a:buFont typeface="Arial" panose="020B0604020202020204" pitchFamily="34" charset="0"/>
              <a:buChar char="•"/>
            </a:pPr>
            <a:r>
              <a:rPr lang="en-US" dirty="0"/>
              <a:t>Emit </a:t>
            </a:r>
            <a:r>
              <a:rPr lang="en-US" dirty="0" err="1"/>
              <a:t>OrderCancelled</a:t>
            </a:r>
            <a:r>
              <a:rPr lang="en-US" dirty="0"/>
              <a:t> or </a:t>
            </a:r>
            <a:r>
              <a:rPr lang="en-US" dirty="0" err="1"/>
              <a:t>OrderCancelFailed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73327" y="1144914"/>
            <a:ext cx="4617416" cy="13088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</a:rPr>
              <a:t>let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serviceName</a:t>
            </a: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C00000"/>
                </a:solidFill>
                <a:latin typeface="Consolas" panose="020B0609020204030204" pitchFamily="49" charset="0"/>
              </a:rPr>
              <a:t>“</a:t>
            </a:r>
            <a:r>
              <a:rPr lang="en-US" sz="1200" dirty="0" err="1">
                <a:solidFill>
                  <a:srgbClr val="C00000"/>
                </a:solidFill>
                <a:latin typeface="Consolas" panose="020B0609020204030204" pitchFamily="49" charset="0"/>
              </a:rPr>
              <a:t>CancelOrderService</a:t>
            </a:r>
            <a:r>
              <a:rPr lang="en-US" sz="1200" dirty="0">
                <a:solidFill>
                  <a:srgbClr val="C00000"/>
                </a:solidFill>
                <a:latin typeface="Consolas" panose="020B0609020204030204" pitchFamily="49" charset="0"/>
              </a:rPr>
              <a:t>”</a:t>
            </a:r>
          </a:p>
          <a:p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</a:rPr>
              <a:t>type</a:t>
            </a:r>
            <a:r>
              <a:rPr lang="en-US" sz="12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Input</a:t>
            </a:r>
            <a:r>
              <a:rPr lang="en-US" sz="12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200" dirty="0">
                <a:solidFill>
                  <a:schemeClr val="tx2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</a:rPr>
              <a:t>|</a:t>
            </a:r>
            <a:r>
              <a:rPr lang="en-US" sz="12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CustomerCancelRequest</a:t>
            </a:r>
            <a:r>
              <a:rPr lang="en-US" sz="12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</a:rPr>
              <a:t>of</a:t>
            </a:r>
            <a:r>
              <a:rPr lang="en-US" sz="12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OrderID</a:t>
            </a:r>
            <a:endParaRPr lang="en-US" sz="12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tx2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</a:rPr>
              <a:t>|</a:t>
            </a:r>
            <a:r>
              <a:rPr lang="en-US" sz="12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FraudSuspected</a:t>
            </a:r>
            <a:r>
              <a:rPr lang="en-US" sz="12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</a:rPr>
              <a:t>of</a:t>
            </a:r>
            <a:r>
              <a:rPr lang="en-US" sz="12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OrderID</a:t>
            </a:r>
            <a:endParaRPr lang="en-US" sz="12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</a:rPr>
              <a:t>|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UnfulfillableOrder</a:t>
            </a:r>
            <a:r>
              <a:rPr lang="en-US" sz="12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</a:rPr>
              <a:t>of</a:t>
            </a:r>
            <a:r>
              <a:rPr lang="en-US" sz="12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OrderID</a:t>
            </a:r>
            <a:endParaRPr lang="en-US" sz="12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</a:rPr>
              <a:t>type</a:t>
            </a:r>
            <a:r>
              <a:rPr lang="en-US" sz="12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Output</a:t>
            </a:r>
            <a:r>
              <a:rPr lang="en-US" sz="1200" dirty="0">
                <a:solidFill>
                  <a:schemeClr val="tx2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OrderCancelled</a:t>
            </a:r>
            <a:r>
              <a:rPr lang="en-US" sz="12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</a:rPr>
              <a:t>|</a:t>
            </a:r>
            <a:r>
              <a:rPr lang="en-US" sz="12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OrderCancelFailed</a:t>
            </a:r>
            <a:endParaRPr lang="en-US" sz="12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Arrow: Right 5"/>
          <p:cNvSpPr/>
          <p:nvPr/>
        </p:nvSpPr>
        <p:spPr>
          <a:xfrm>
            <a:off x="506084" y="2554724"/>
            <a:ext cx="2259106" cy="968188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3011346" y="2516000"/>
            <a:ext cx="2393577" cy="9681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 Order Logic</a:t>
            </a:r>
          </a:p>
        </p:txBody>
      </p:sp>
      <p:sp>
        <p:nvSpPr>
          <p:cNvPr id="8" name="Arrow: Right 7"/>
          <p:cNvSpPr/>
          <p:nvPr/>
        </p:nvSpPr>
        <p:spPr>
          <a:xfrm>
            <a:off x="5651375" y="2554724"/>
            <a:ext cx="2259106" cy="968188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42721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 messages asynchronously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2" descr="C:\Users\gad\Downloads\TALL - Black on Transpar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01" y="1082675"/>
            <a:ext cx="1175506" cy="127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s://cdn1.iconfinder.com/data/icons/simple-icons/256/eventstore-256-bla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25" y="3021110"/>
            <a:ext cx="1170482" cy="117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920571"/>
              </p:ext>
            </p:extLst>
          </p:nvPr>
        </p:nvGraphicFramePr>
        <p:xfrm>
          <a:off x="2225675" y="1390028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533">
                  <a:extLst>
                    <a:ext uri="{9D8B030D-6E8A-4147-A177-3AD203B41FA5}">
                      <a16:colId xmlns:a16="http://schemas.microsoft.com/office/drawing/2014/main" val="682932051"/>
                    </a:ext>
                  </a:extLst>
                </a:gridCol>
                <a:gridCol w="1572768">
                  <a:extLst>
                    <a:ext uri="{9D8B030D-6E8A-4147-A177-3AD203B41FA5}">
                      <a16:colId xmlns:a16="http://schemas.microsoft.com/office/drawing/2014/main" val="3366356968"/>
                    </a:ext>
                  </a:extLst>
                </a:gridCol>
                <a:gridCol w="3560699">
                  <a:extLst>
                    <a:ext uri="{9D8B030D-6E8A-4147-A177-3AD203B41FA5}">
                      <a16:colId xmlns:a16="http://schemas.microsoft.com/office/drawing/2014/main" val="2299846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Offset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Payload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969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123456789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 “email</a:t>
                      </a:r>
                      <a:r>
                        <a:rPr lang="en-US" baseline="0" dirty="0"/>
                        <a:t>” : “order confirmation” }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912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445879613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 “email” : “order confirmation” 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30924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432845"/>
              </p:ext>
            </p:extLst>
          </p:nvPr>
        </p:nvGraphicFramePr>
        <p:xfrm>
          <a:off x="2225675" y="3346245"/>
          <a:ext cx="60960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189">
                  <a:extLst>
                    <a:ext uri="{9D8B030D-6E8A-4147-A177-3AD203B41FA5}">
                      <a16:colId xmlns:a16="http://schemas.microsoft.com/office/drawing/2014/main" val="3565033167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526113617"/>
                    </a:ext>
                  </a:extLst>
                </a:gridCol>
                <a:gridCol w="3085211">
                  <a:extLst>
                    <a:ext uri="{9D8B030D-6E8A-4147-A177-3AD203B41FA5}">
                      <a16:colId xmlns:a16="http://schemas.microsoft.com/office/drawing/2014/main" val="22737016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Event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Payload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66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OrderConfirmed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 “</a:t>
                      </a:r>
                      <a:r>
                        <a:rPr lang="en-US" dirty="0" err="1"/>
                        <a:t>orderId</a:t>
                      </a:r>
                      <a:r>
                        <a:rPr lang="en-US" dirty="0"/>
                        <a:t>” : 123, “total” : 100 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071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OrderShipped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 “when”</a:t>
                      </a:r>
                      <a:r>
                        <a:rPr lang="en-US" baseline="0" dirty="0"/>
                        <a:t> : </a:t>
                      </a:r>
                      <a:r>
                        <a:rPr lang="en-US" baseline="0" dirty="0" err="1"/>
                        <a:t>justnow</a:t>
                      </a:r>
                      <a:r>
                        <a:rPr lang="en-US" baseline="0" dirty="0"/>
                        <a:t>, </a:t>
                      </a:r>
                    </a:p>
                    <a:p>
                      <a:r>
                        <a:rPr lang="en-US" baseline="0" dirty="0"/>
                        <a:t>“to” : “awesome customer” }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52308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12224" y="4086528"/>
            <a:ext cx="1802859" cy="298315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sz="1200" dirty="0">
                <a:latin typeface="+mj-lt"/>
              </a:rPr>
              <a:t>Event Store</a:t>
            </a:r>
          </a:p>
          <a:p>
            <a:pPr algn="ctr"/>
            <a:r>
              <a:rPr lang="en-US" sz="1200" dirty="0">
                <a:solidFill>
                  <a:schemeClr val="accent1"/>
                </a:solidFill>
              </a:rPr>
              <a:t>https://geteventstore.com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3819" y="2424480"/>
            <a:ext cx="1802859" cy="298315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</a:rPr>
              <a:t>http://kafka.apache.org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25675" y="1082675"/>
            <a:ext cx="2456053" cy="26502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 dirty="0"/>
              <a:t>Topic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  order-shipment-email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125784" y="2976913"/>
            <a:ext cx="383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Stream</a:t>
            </a:r>
            <a:r>
              <a:rPr lang="en-US" dirty="0">
                <a:solidFill>
                  <a:schemeClr val="tx2"/>
                </a:solidFill>
              </a:rPr>
              <a:t>   </a:t>
            </a:r>
            <a:r>
              <a:rPr lang="en-US" dirty="0">
                <a:solidFill>
                  <a:schemeClr val="accent1"/>
                </a:solidFill>
              </a:rPr>
              <a:t>CustomerOrder-123456789</a:t>
            </a:r>
          </a:p>
        </p:txBody>
      </p:sp>
    </p:spTree>
    <p:extLst>
      <p:ext uri="{BB962C8B-B14F-4D97-AF65-F5344CB8AC3E}">
        <p14:creationId xmlns:p14="http://schemas.microsoft.com/office/powerpoint/2010/main" val="268244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messages flow through </a:t>
            </a:r>
            <a:r>
              <a:rPr lang="en-US" dirty="0" err="1"/>
              <a:t>microservices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42025" y="1082675"/>
            <a:ext cx="7535694" cy="5058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Kafka message bus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083013" y="2517099"/>
            <a:ext cx="2496765" cy="9922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ShipOrder</a:t>
            </a:r>
            <a:endParaRPr lang="en-US" dirty="0"/>
          </a:p>
          <a:p>
            <a:pPr algn="ctr"/>
            <a:r>
              <a:rPr lang="en-US" dirty="0" err="1"/>
              <a:t>microservice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035687" y="2517099"/>
            <a:ext cx="2402732" cy="99222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SendShipmentEmail</a:t>
            </a:r>
            <a:endParaRPr lang="en-US" dirty="0"/>
          </a:p>
          <a:p>
            <a:pPr algn="ctr"/>
            <a:r>
              <a:rPr lang="en-US" dirty="0" err="1"/>
              <a:t>microservice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42025" y="4211739"/>
            <a:ext cx="7535694" cy="5058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Store</a:t>
            </a:r>
          </a:p>
        </p:txBody>
      </p:sp>
      <p:sp>
        <p:nvSpPr>
          <p:cNvPr id="10" name="Can 9"/>
          <p:cNvSpPr/>
          <p:nvPr/>
        </p:nvSpPr>
        <p:spPr>
          <a:xfrm>
            <a:off x="3420893" y="4258587"/>
            <a:ext cx="317770" cy="412142"/>
          </a:xfrm>
          <a:prstGeom prst="can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1394298" y="2011261"/>
            <a:ext cx="304800" cy="383026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16021" y="1757937"/>
            <a:ext cx="1261354" cy="196579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 sz="1200" dirty="0" err="1">
                <a:solidFill>
                  <a:schemeClr val="accent2"/>
                </a:solidFill>
              </a:rPr>
              <a:t>AwaitingShipment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5398851" y="2011261"/>
            <a:ext cx="304800" cy="383026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857343" y="1785092"/>
            <a:ext cx="1387813" cy="196579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 sz="1200" dirty="0" err="1">
                <a:solidFill>
                  <a:schemeClr val="accent2"/>
                </a:solidFill>
              </a:rPr>
              <a:t>SendShipmentEmail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15" name="Down Arrow 14"/>
          <p:cNvSpPr/>
          <p:nvPr/>
        </p:nvSpPr>
        <p:spPr>
          <a:xfrm rot="10800000">
            <a:off x="2823452" y="1814682"/>
            <a:ext cx="304800" cy="383026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281946" y="2199804"/>
            <a:ext cx="1387813" cy="196579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 sz="1200" dirty="0" err="1">
                <a:solidFill>
                  <a:schemeClr val="accent2"/>
                </a:solidFill>
              </a:rPr>
              <a:t>SendShipmentEmail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10800000">
            <a:off x="6675602" y="1843458"/>
            <a:ext cx="304800" cy="383026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952105" y="2251481"/>
            <a:ext cx="1751793" cy="196579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 sz="1200" dirty="0" err="1">
                <a:solidFill>
                  <a:schemeClr val="accent2"/>
                </a:solidFill>
              </a:rPr>
              <a:t>NotifyShipmentEmailSent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2129546" y="3796558"/>
            <a:ext cx="304800" cy="383026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778133" y="3561947"/>
            <a:ext cx="1007625" cy="196579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 sz="1200" dirty="0" err="1">
                <a:solidFill>
                  <a:schemeClr val="accent2"/>
                </a:solidFill>
              </a:rPr>
              <a:t>OrderShipped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6148689" y="3796558"/>
            <a:ext cx="304800" cy="383026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611233" y="3568262"/>
            <a:ext cx="1369169" cy="196579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 sz="1200" dirty="0" err="1">
                <a:solidFill>
                  <a:schemeClr val="accent2"/>
                </a:solidFill>
              </a:rPr>
              <a:t>ShipmentEmailSent</a:t>
            </a:r>
            <a:endParaRPr lang="en-US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93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  <p:bldP spid="19" grpId="0" animBg="1"/>
      <p:bldP spid="20" grpId="0"/>
      <p:bldP spid="21" grpId="0" animBg="1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and Lifecycle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435137" y="1315108"/>
            <a:ext cx="3886538" cy="3520440"/>
          </a:xfrm>
        </p:spPr>
        <p:txBody>
          <a:bodyPr/>
          <a:lstStyle/>
          <a:p>
            <a:pPr lvl="1"/>
            <a:r>
              <a:rPr lang="en-US" dirty="0"/>
              <a:t>Nomad 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87705" y="1670040"/>
            <a:ext cx="1532449" cy="66148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time</a:t>
            </a:r>
          </a:p>
        </p:txBody>
      </p:sp>
      <p:sp>
        <p:nvSpPr>
          <p:cNvPr id="8" name="Rectangle 7"/>
          <p:cNvSpPr/>
          <p:nvPr/>
        </p:nvSpPr>
        <p:spPr>
          <a:xfrm>
            <a:off x="6378409" y="1670040"/>
            <a:ext cx="1532449" cy="66148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4687705" y="2467108"/>
            <a:ext cx="1532449" cy="66148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dirty="0"/>
              <a:t>Configuration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78407" y="2467107"/>
            <a:ext cx="1532449" cy="66148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Restarts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87705" y="3264176"/>
            <a:ext cx="1532449" cy="66148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Versioning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378407" y="3264176"/>
            <a:ext cx="1532449" cy="66148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87705" y="4065414"/>
            <a:ext cx="1532449" cy="66148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Availability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378406" y="4061245"/>
            <a:ext cx="1532449" cy="66148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Subsystem</a:t>
            </a:r>
          </a:p>
          <a:p>
            <a:pPr algn="ctr"/>
            <a:r>
              <a:rPr lang="en-US" dirty="0"/>
              <a:t>grouping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220" y="3707971"/>
            <a:ext cx="1532449" cy="66148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discovery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212224" y="3707970"/>
            <a:ext cx="1532449" cy="66148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1600" dirty="0"/>
              <a:t>Configuration + Secrets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79196" y="1596381"/>
            <a:ext cx="1532449" cy="66148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174059" y="1571641"/>
            <a:ext cx="1532449" cy="66148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79195" y="2441274"/>
            <a:ext cx="1532449" cy="66148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53929" y="1284062"/>
            <a:ext cx="2744790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- https://www.nomadproject.io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idx="1"/>
          </p:nvPr>
        </p:nvSpPr>
        <p:spPr>
          <a:xfrm>
            <a:off x="268955" y="3331190"/>
            <a:ext cx="3886538" cy="1173848"/>
          </a:xfrm>
        </p:spPr>
        <p:txBody>
          <a:bodyPr/>
          <a:lstStyle/>
          <a:p>
            <a:pPr lvl="1"/>
            <a:r>
              <a:rPr lang="en-US" dirty="0"/>
              <a:t>Consul </a:t>
            </a:r>
          </a:p>
          <a:p>
            <a:endParaRPr lang="en-US" dirty="0"/>
          </a:p>
        </p:txBody>
      </p:sp>
      <p:sp>
        <p:nvSpPr>
          <p:cNvPr id="25" name="Content Placeholder 3"/>
          <p:cNvSpPr>
            <a:spLocks noGrp="1"/>
          </p:cNvSpPr>
          <p:nvPr>
            <p:ph idx="1"/>
          </p:nvPr>
        </p:nvSpPr>
        <p:spPr>
          <a:xfrm>
            <a:off x="246086" y="1312976"/>
            <a:ext cx="3886538" cy="1951766"/>
          </a:xfrm>
        </p:spPr>
        <p:txBody>
          <a:bodyPr/>
          <a:lstStyle/>
          <a:p>
            <a:pPr lvl="1"/>
            <a:r>
              <a:rPr lang="en-US" dirty="0"/>
              <a:t>Jenkins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83584" y="3309172"/>
            <a:ext cx="2047035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- https://www.consul.io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13599" y="1284062"/>
            <a:ext cx="1575881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- https://jenkins.io</a:t>
            </a:r>
          </a:p>
        </p:txBody>
      </p:sp>
    </p:spTree>
    <p:extLst>
      <p:ext uri="{BB962C8B-B14F-4D97-AF65-F5344CB8AC3E}">
        <p14:creationId xmlns:p14="http://schemas.microsoft.com/office/powerpoint/2010/main" val="2004805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845" y="1082675"/>
            <a:ext cx="6602408" cy="336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61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68" y="951123"/>
            <a:ext cx="6978277" cy="374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Nomad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19" y="797935"/>
            <a:ext cx="8628135" cy="41595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45366" y="314164"/>
            <a:ext cx="4468368" cy="33988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- https://github.com/iverberk/nomad-ui</a:t>
            </a:r>
            <a:endParaRPr 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848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sure that you have great logs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23952" y="1219597"/>
            <a:ext cx="7676366" cy="3517195"/>
          </a:xfrm>
        </p:spPr>
        <p:txBody>
          <a:bodyPr/>
          <a:lstStyle/>
          <a:p>
            <a:pPr lvl="2"/>
            <a:r>
              <a:rPr lang="en-US" dirty="0" err="1"/>
              <a:t>Microservices</a:t>
            </a:r>
            <a:r>
              <a:rPr lang="en-US" dirty="0"/>
              <a:t> introduce accidental complexity</a:t>
            </a:r>
          </a:p>
          <a:p>
            <a:endParaRPr lang="en-US" dirty="0"/>
          </a:p>
          <a:p>
            <a:pPr lvl="2"/>
            <a:r>
              <a:rPr lang="en-US" dirty="0"/>
              <a:t>Distributed systems need actual distribution to flush out bugs</a:t>
            </a:r>
          </a:p>
          <a:p>
            <a:r>
              <a:rPr lang="en-US" dirty="0"/>
              <a:t>QA environment should be a copy of Production</a:t>
            </a:r>
          </a:p>
          <a:p>
            <a:endParaRPr lang="en-US" dirty="0"/>
          </a:p>
          <a:p>
            <a:pPr lvl="2"/>
            <a:r>
              <a:rPr lang="en-US" dirty="0"/>
              <a:t>Log status to a centralized view</a:t>
            </a:r>
          </a:p>
          <a:p>
            <a:r>
              <a:rPr lang="en-US" dirty="0"/>
              <a:t>Use correlation IDs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238" y="2626171"/>
            <a:ext cx="4513560" cy="224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72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prepared for network faults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Networked systems will fail</a:t>
            </a:r>
          </a:p>
          <a:p>
            <a:r>
              <a:rPr lang="en-US" dirty="0"/>
              <a:t>Wrap network calls in retry logic</a:t>
            </a:r>
          </a:p>
          <a:p>
            <a:endParaRPr lang="en-US" dirty="0"/>
          </a:p>
          <a:p>
            <a:pPr lvl="1"/>
            <a:r>
              <a:rPr lang="en-US" dirty="0"/>
              <a:t>Avoid too much backpressure </a:t>
            </a:r>
          </a:p>
          <a:p>
            <a:r>
              <a:rPr lang="en-US" dirty="0"/>
              <a:t>Infinite retries could seize up a system</a:t>
            </a:r>
          </a:p>
          <a:p>
            <a:r>
              <a:rPr lang="en-US" dirty="0"/>
              <a:t>Instead use dead letter queues and circuit breakers</a:t>
            </a:r>
          </a:p>
          <a:p>
            <a:pPr lvl="1"/>
            <a:br>
              <a:rPr lang="en-US" dirty="0"/>
            </a:br>
            <a:r>
              <a:rPr lang="en-US" dirty="0"/>
              <a:t>Chaos test your services</a:t>
            </a:r>
          </a:p>
          <a:p>
            <a:r>
              <a:rPr lang="en-US" dirty="0"/>
              <a:t>What happens when your service crashes?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305" y="3285872"/>
            <a:ext cx="4836695" cy="14541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305" y="1116886"/>
            <a:ext cx="457200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28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0" name="Flowchart: Connector 9"/>
          <p:cNvSpPr/>
          <p:nvPr/>
        </p:nvSpPr>
        <p:spPr>
          <a:xfrm>
            <a:off x="2072152" y="1670113"/>
            <a:ext cx="1526128" cy="1437360"/>
          </a:xfrm>
          <a:prstGeom prst="flowChartConnector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Consistent language &amp; pattern</a:t>
            </a:r>
          </a:p>
        </p:txBody>
      </p:sp>
      <p:sp>
        <p:nvSpPr>
          <p:cNvPr id="11" name="Flowchart: Connector 10"/>
          <p:cNvSpPr/>
          <p:nvPr/>
        </p:nvSpPr>
        <p:spPr>
          <a:xfrm>
            <a:off x="233820" y="1670113"/>
            <a:ext cx="1520640" cy="1437360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Single Responsibility Principle</a:t>
            </a:r>
          </a:p>
        </p:txBody>
      </p:sp>
      <p:sp>
        <p:nvSpPr>
          <p:cNvPr id="12" name="Flowchart: Connector 11"/>
          <p:cNvSpPr/>
          <p:nvPr/>
        </p:nvSpPr>
        <p:spPr>
          <a:xfrm>
            <a:off x="3915972" y="1670113"/>
            <a:ext cx="1494445" cy="1437360"/>
          </a:xfrm>
          <a:prstGeom prst="flowChartConnector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Message Bus</a:t>
            </a:r>
          </a:p>
        </p:txBody>
      </p:sp>
      <p:sp>
        <p:nvSpPr>
          <p:cNvPr id="13" name="Flowchart: Connector 12"/>
          <p:cNvSpPr/>
          <p:nvPr/>
        </p:nvSpPr>
        <p:spPr>
          <a:xfrm>
            <a:off x="5728109" y="1670113"/>
            <a:ext cx="1431255" cy="1437360"/>
          </a:xfrm>
          <a:prstGeom prst="flowChartConnector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Logging</a:t>
            </a:r>
          </a:p>
        </p:txBody>
      </p:sp>
      <p:sp>
        <p:nvSpPr>
          <p:cNvPr id="14" name="Flowchart: Connector 13"/>
          <p:cNvSpPr/>
          <p:nvPr/>
        </p:nvSpPr>
        <p:spPr>
          <a:xfrm>
            <a:off x="7477056" y="1670113"/>
            <a:ext cx="1431255" cy="143736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Prepare for Network</a:t>
            </a:r>
          </a:p>
          <a:p>
            <a:pPr algn="ctr"/>
            <a:r>
              <a:rPr lang="en-US" dirty="0"/>
              <a:t>Faults</a:t>
            </a:r>
          </a:p>
        </p:txBody>
      </p:sp>
    </p:spTree>
    <p:extLst>
      <p:ext uri="{BB962C8B-B14F-4D97-AF65-F5344CB8AC3E}">
        <p14:creationId xmlns:p14="http://schemas.microsoft.com/office/powerpoint/2010/main" val="378143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we’ll discuss today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682495" y="1219596"/>
            <a:ext cx="6224991" cy="3513271"/>
          </a:xfrm>
        </p:spPr>
        <p:txBody>
          <a:bodyPr/>
          <a:lstStyle/>
          <a:p>
            <a:r>
              <a:rPr lang="en-US" dirty="0"/>
              <a:t>What is a </a:t>
            </a:r>
            <a:r>
              <a:rPr lang="en-US" dirty="0" err="1"/>
              <a:t>microservice</a:t>
            </a:r>
            <a:r>
              <a:rPr lang="en-US" dirty="0"/>
              <a:t>, exactly?</a:t>
            </a:r>
          </a:p>
          <a:p>
            <a:endParaRPr lang="en-US" dirty="0"/>
          </a:p>
          <a:p>
            <a:r>
              <a:rPr lang="en-US" dirty="0"/>
              <a:t>How </a:t>
            </a:r>
            <a:r>
              <a:rPr lang="en-US" dirty="0" err="1"/>
              <a:t>microservices</a:t>
            </a:r>
            <a:r>
              <a:rPr lang="en-US" dirty="0"/>
              <a:t> affect teams</a:t>
            </a:r>
          </a:p>
          <a:p>
            <a:endParaRPr lang="en-US" dirty="0"/>
          </a:p>
          <a:p>
            <a:r>
              <a:rPr lang="en-US" dirty="0"/>
              <a:t>How to write and deploy a </a:t>
            </a:r>
            <a:r>
              <a:rPr lang="en-US" dirty="0" err="1"/>
              <a:t>microservice</a:t>
            </a:r>
            <a:endParaRPr lang="en-US" dirty="0"/>
          </a:p>
          <a:p>
            <a:endParaRPr lang="en-US" dirty="0"/>
          </a:p>
          <a:p>
            <a:r>
              <a:rPr lang="en-US" dirty="0"/>
              <a:t>Thoughts on how to handle exceptions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670560" y="1082675"/>
            <a:ext cx="536448" cy="53035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76656" y="2097420"/>
            <a:ext cx="536448" cy="5303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70560" y="3112165"/>
            <a:ext cx="536448" cy="53035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70560" y="4124497"/>
            <a:ext cx="536448" cy="5303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91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more information - @</a:t>
            </a:r>
            <a:r>
              <a:rPr lang="en-US" dirty="0" err="1"/>
              <a:t>gadberger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3817" y="1219601"/>
            <a:ext cx="5881637" cy="3520440"/>
          </a:xfrm>
        </p:spPr>
        <p:txBody>
          <a:bodyPr/>
          <a:lstStyle/>
          <a:p>
            <a:pPr lvl="1"/>
            <a:r>
              <a:rPr lang="en-US" dirty="0" err="1"/>
              <a:t>Microservices</a:t>
            </a:r>
            <a:endParaRPr lang="en-US" dirty="0"/>
          </a:p>
          <a:p>
            <a:r>
              <a:rPr lang="en-US" dirty="0"/>
              <a:t>martinfowler.com</a:t>
            </a:r>
          </a:p>
          <a:p>
            <a:r>
              <a:rPr lang="en-US" dirty="0"/>
              <a:t>microservices.io</a:t>
            </a:r>
          </a:p>
          <a:p>
            <a:endParaRPr lang="en-US" dirty="0"/>
          </a:p>
          <a:p>
            <a:pPr lvl="1"/>
            <a:r>
              <a:rPr lang="en-US" dirty="0"/>
              <a:t>Books</a:t>
            </a:r>
          </a:p>
          <a:p>
            <a:r>
              <a:rPr lang="en-US" dirty="0"/>
              <a:t>                     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pPr lvl="1"/>
            <a:r>
              <a:rPr lang="en-US" dirty="0"/>
              <a:t>Distributed Messaging</a:t>
            </a:r>
          </a:p>
          <a:p>
            <a:r>
              <a:rPr lang="en-US" dirty="0"/>
              <a:t>kafka.apache.org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Event Sourcing</a:t>
            </a:r>
          </a:p>
          <a:p>
            <a:r>
              <a:rPr lang="en-US" dirty="0"/>
              <a:t>geteventstore.com</a:t>
            </a:r>
          </a:p>
          <a:p>
            <a:r>
              <a:rPr lang="en-US" dirty="0"/>
              <a:t>tech.jet.com - </a:t>
            </a:r>
            <a:r>
              <a:rPr lang="en-US" sz="1400" dirty="0"/>
              <a:t>Event Sourcing is Awesome!</a:t>
            </a:r>
          </a:p>
        </p:txBody>
      </p:sp>
      <p:pic>
        <p:nvPicPr>
          <p:cNvPr id="5122" name="Picture 2" descr="https://images-na.ssl-images-amazon.com/images/I/5156gHBSxaL._SX379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03" y="2929819"/>
            <a:ext cx="992892" cy="130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46942" y="2929819"/>
            <a:ext cx="2010422" cy="6771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1600" dirty="0">
                <a:solidFill>
                  <a:srgbClr val="320C67"/>
                </a:solidFill>
                <a:latin typeface="Graphik Extralight"/>
                <a:cs typeface="Graphik Extralight"/>
              </a:rPr>
              <a:t>Building</a:t>
            </a:r>
            <a:r>
              <a:rPr lang="en-US" sz="1200" dirty="0"/>
              <a:t> </a:t>
            </a:r>
            <a:r>
              <a:rPr lang="en-US" sz="1600" dirty="0" err="1">
                <a:solidFill>
                  <a:srgbClr val="320C67"/>
                </a:solidFill>
                <a:latin typeface="Graphik Extralight"/>
                <a:cs typeface="Graphik Extralight"/>
              </a:rPr>
              <a:t>Microservices</a:t>
            </a:r>
            <a:endParaRPr lang="en-US" sz="1600" dirty="0">
              <a:solidFill>
                <a:srgbClr val="320C67"/>
              </a:solidFill>
              <a:latin typeface="Graphik Extralight"/>
              <a:cs typeface="Graphik Extralight"/>
            </a:endParaRPr>
          </a:p>
          <a:p>
            <a:r>
              <a:rPr lang="en-US" sz="1600" dirty="0">
                <a:solidFill>
                  <a:srgbClr val="320C67"/>
                </a:solidFill>
                <a:latin typeface="Graphik Extralight"/>
                <a:cs typeface="Graphik Extralight"/>
              </a:rPr>
              <a:t>by Sam Newman</a:t>
            </a:r>
          </a:p>
          <a:p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814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400" y="1667155"/>
            <a:ext cx="1329201" cy="180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27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553" y="1667155"/>
            <a:ext cx="1307048" cy="180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8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400" y="1667155"/>
            <a:ext cx="4430670" cy="180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85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multiple data stores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sz="2000" dirty="0"/>
              <a:t>Event Sourcing</a:t>
            </a:r>
          </a:p>
          <a:p>
            <a:r>
              <a:rPr lang="en-US" sz="2000" dirty="0"/>
              <a:t>Projections to SQL &amp; Kafka</a:t>
            </a:r>
          </a:p>
          <a:p>
            <a:pPr lvl="2"/>
            <a:r>
              <a:rPr lang="en-US" sz="2000" dirty="0"/>
              <a:t>Caching </a:t>
            </a:r>
          </a:p>
          <a:p>
            <a:r>
              <a:rPr lang="en-US" sz="2000" dirty="0" err="1"/>
              <a:t>Redis</a:t>
            </a:r>
            <a:r>
              <a:rPr lang="en-US" sz="2000" dirty="0"/>
              <a:t>, </a:t>
            </a:r>
            <a:r>
              <a:rPr lang="en-US" sz="2000" dirty="0" err="1"/>
              <a:t>DocDB</a:t>
            </a:r>
            <a:r>
              <a:rPr lang="en-US" sz="2000" dirty="0"/>
              <a:t> &amp; </a:t>
            </a:r>
            <a:r>
              <a:rPr lang="en-US" sz="2000" dirty="0" err="1"/>
              <a:t>Elasticsearch</a:t>
            </a:r>
            <a:endParaRPr lang="en-US" sz="2000" dirty="0"/>
          </a:p>
          <a:p>
            <a:pPr lvl="2"/>
            <a:r>
              <a:rPr lang="en-US" sz="2000" dirty="0"/>
              <a:t>Messaging</a:t>
            </a:r>
          </a:p>
          <a:p>
            <a:r>
              <a:rPr lang="en-US" sz="2000" dirty="0"/>
              <a:t>Kafka, Azure </a:t>
            </a:r>
            <a:r>
              <a:rPr lang="en-US" sz="2000" dirty="0" err="1"/>
              <a:t>ServiceBus</a:t>
            </a:r>
            <a:endParaRPr lang="en-US" sz="2000" dirty="0"/>
          </a:p>
          <a:p>
            <a:pPr lvl="2"/>
            <a:r>
              <a:rPr lang="en-US" sz="2000" dirty="0"/>
              <a:t>Azure</a:t>
            </a:r>
          </a:p>
          <a:p>
            <a:r>
              <a:rPr lang="en-US" sz="2000" dirty="0" err="1"/>
              <a:t>ServiceBus</a:t>
            </a:r>
            <a:r>
              <a:rPr lang="en-US" sz="2000" dirty="0"/>
              <a:t>, Table Storage, Blob Storage, Queues, Document DB</a:t>
            </a:r>
          </a:p>
        </p:txBody>
      </p:sp>
      <p:pic>
        <p:nvPicPr>
          <p:cNvPr id="1028" name="Picture 4" descr="http://vignette1.wikia.nocookie.net/marveldatabase/images/e/e1/The_Marvel_Universe.png/revision/latest?cb=201105131644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827" y="521843"/>
            <a:ext cx="3200308" cy="1834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/>
          <p:cNvSpPr/>
          <p:nvPr/>
        </p:nvSpPr>
        <p:spPr>
          <a:xfrm>
            <a:off x="6924796" y="3521594"/>
            <a:ext cx="1402080" cy="75222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Catalog</a:t>
            </a:r>
          </a:p>
        </p:txBody>
      </p:sp>
      <p:sp>
        <p:nvSpPr>
          <p:cNvPr id="8" name="Oval 7"/>
          <p:cNvSpPr/>
          <p:nvPr/>
        </p:nvSpPr>
        <p:spPr>
          <a:xfrm>
            <a:off x="5608829" y="2591717"/>
            <a:ext cx="1402080" cy="7522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/>
              <a:t>Order Management</a:t>
            </a:r>
            <a:endParaRPr lang="en-US" sz="1050" dirty="0"/>
          </a:p>
        </p:txBody>
      </p:sp>
      <p:sp>
        <p:nvSpPr>
          <p:cNvPr id="9" name="Oval 8"/>
          <p:cNvSpPr/>
          <p:nvPr/>
        </p:nvSpPr>
        <p:spPr>
          <a:xfrm>
            <a:off x="3871321" y="3290943"/>
            <a:ext cx="1402080" cy="75222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Merchant</a:t>
            </a:r>
          </a:p>
        </p:txBody>
      </p:sp>
      <p:sp>
        <p:nvSpPr>
          <p:cNvPr id="10" name="Oval 9"/>
          <p:cNvSpPr/>
          <p:nvPr/>
        </p:nvSpPr>
        <p:spPr>
          <a:xfrm>
            <a:off x="7121410" y="2700912"/>
            <a:ext cx="1402080" cy="75222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Marketing</a:t>
            </a:r>
          </a:p>
        </p:txBody>
      </p:sp>
      <p:sp>
        <p:nvSpPr>
          <p:cNvPr id="11" name="Oval 10"/>
          <p:cNvSpPr/>
          <p:nvPr/>
        </p:nvSpPr>
        <p:spPr>
          <a:xfrm>
            <a:off x="5719330" y="1771035"/>
            <a:ext cx="1402080" cy="75222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Website</a:t>
            </a:r>
          </a:p>
        </p:txBody>
      </p:sp>
      <p:sp>
        <p:nvSpPr>
          <p:cNvPr id="12" name="Oval 11"/>
          <p:cNvSpPr/>
          <p:nvPr/>
        </p:nvSpPr>
        <p:spPr>
          <a:xfrm>
            <a:off x="4222479" y="1684761"/>
            <a:ext cx="1402080" cy="7522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</a:t>
            </a:r>
          </a:p>
        </p:txBody>
      </p:sp>
      <p:sp>
        <p:nvSpPr>
          <p:cNvPr id="13" name="Oval 12"/>
          <p:cNvSpPr/>
          <p:nvPr/>
        </p:nvSpPr>
        <p:spPr>
          <a:xfrm>
            <a:off x="4026407" y="2472271"/>
            <a:ext cx="1402080" cy="75222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Pricing</a:t>
            </a:r>
          </a:p>
        </p:txBody>
      </p:sp>
      <p:sp>
        <p:nvSpPr>
          <p:cNvPr id="14" name="Oval 13"/>
          <p:cNvSpPr/>
          <p:nvPr/>
        </p:nvSpPr>
        <p:spPr>
          <a:xfrm>
            <a:off x="7192029" y="1880230"/>
            <a:ext cx="1402080" cy="752221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Analytics</a:t>
            </a:r>
          </a:p>
        </p:txBody>
      </p:sp>
      <p:sp>
        <p:nvSpPr>
          <p:cNvPr id="16" name="Oval 15"/>
          <p:cNvSpPr/>
          <p:nvPr/>
        </p:nvSpPr>
        <p:spPr>
          <a:xfrm>
            <a:off x="5363572" y="3414515"/>
            <a:ext cx="1402080" cy="75222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Fulfillment</a:t>
            </a:r>
          </a:p>
        </p:txBody>
      </p:sp>
    </p:spTree>
    <p:extLst>
      <p:ext uri="{BB962C8B-B14F-4D97-AF65-F5344CB8AC3E}">
        <p14:creationId xmlns:p14="http://schemas.microsoft.com/office/powerpoint/2010/main" val="2893953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Populating multiple data stores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77659" y="1670304"/>
            <a:ext cx="195072" cy="195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33691" y="1670304"/>
            <a:ext cx="195072" cy="195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95819" y="1670304"/>
            <a:ext cx="195072" cy="195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51851" y="1670304"/>
            <a:ext cx="195072" cy="195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507883" y="1670304"/>
            <a:ext cx="195072" cy="195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7659" y="1395984"/>
            <a:ext cx="914400" cy="21945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Commands</a:t>
            </a:r>
          </a:p>
        </p:txBody>
      </p:sp>
      <p:sp>
        <p:nvSpPr>
          <p:cNvPr id="12" name="Arrow: Right 11"/>
          <p:cNvSpPr/>
          <p:nvPr/>
        </p:nvSpPr>
        <p:spPr>
          <a:xfrm>
            <a:off x="1763915" y="1670304"/>
            <a:ext cx="451104" cy="195072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Multidocument 12"/>
          <p:cNvSpPr/>
          <p:nvPr/>
        </p:nvSpPr>
        <p:spPr>
          <a:xfrm>
            <a:off x="2275979" y="1487424"/>
            <a:ext cx="707136" cy="560832"/>
          </a:xfrm>
          <a:prstGeom prst="flowChartMultidocumen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µS</a:t>
            </a:r>
          </a:p>
        </p:txBody>
      </p:sp>
      <p:sp>
        <p:nvSpPr>
          <p:cNvPr id="15" name="Oval 14"/>
          <p:cNvSpPr/>
          <p:nvPr/>
        </p:nvSpPr>
        <p:spPr>
          <a:xfrm>
            <a:off x="3044075" y="1670304"/>
            <a:ext cx="195072" cy="195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300107" y="1670304"/>
            <a:ext cx="195072" cy="195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562235" y="1670304"/>
            <a:ext cx="195072" cy="195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18267" y="1670304"/>
            <a:ext cx="195072" cy="195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074299" y="1670304"/>
            <a:ext cx="195072" cy="195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rrow: Right 19"/>
          <p:cNvSpPr/>
          <p:nvPr/>
        </p:nvSpPr>
        <p:spPr>
          <a:xfrm>
            <a:off x="5127821" y="2901061"/>
            <a:ext cx="451104" cy="195072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ylinder 13"/>
          <p:cNvSpPr/>
          <p:nvPr/>
        </p:nvSpPr>
        <p:spPr>
          <a:xfrm>
            <a:off x="4842395" y="1395984"/>
            <a:ext cx="786384" cy="737616"/>
          </a:xfrm>
          <a:prstGeom prst="ca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Store</a:t>
            </a:r>
          </a:p>
        </p:txBody>
      </p:sp>
      <p:sp>
        <p:nvSpPr>
          <p:cNvPr id="22" name="Arrow: Right 21"/>
          <p:cNvSpPr/>
          <p:nvPr/>
        </p:nvSpPr>
        <p:spPr>
          <a:xfrm>
            <a:off x="4330331" y="1670304"/>
            <a:ext cx="451104" cy="195072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052342" y="1450848"/>
            <a:ext cx="914400" cy="21945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Events</a:t>
            </a:r>
          </a:p>
        </p:txBody>
      </p:sp>
      <p:sp>
        <p:nvSpPr>
          <p:cNvPr id="26" name="Cylinder 25"/>
          <p:cNvSpPr/>
          <p:nvPr/>
        </p:nvSpPr>
        <p:spPr>
          <a:xfrm>
            <a:off x="477659" y="2608453"/>
            <a:ext cx="786384" cy="737616"/>
          </a:xfrm>
          <a:prstGeom prst="ca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Store</a:t>
            </a:r>
          </a:p>
        </p:txBody>
      </p:sp>
      <p:sp>
        <p:nvSpPr>
          <p:cNvPr id="27" name="Cylinder 26"/>
          <p:cNvSpPr/>
          <p:nvPr/>
        </p:nvSpPr>
        <p:spPr>
          <a:xfrm>
            <a:off x="477659" y="3888613"/>
            <a:ext cx="786384" cy="737616"/>
          </a:xfrm>
          <a:prstGeom prst="ca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Kafka</a:t>
            </a:r>
          </a:p>
        </p:txBody>
      </p:sp>
      <p:sp>
        <p:nvSpPr>
          <p:cNvPr id="28" name="Oval 27"/>
          <p:cNvSpPr/>
          <p:nvPr/>
        </p:nvSpPr>
        <p:spPr>
          <a:xfrm>
            <a:off x="1386172" y="2901061"/>
            <a:ext cx="195072" cy="195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642204" y="2901061"/>
            <a:ext cx="195072" cy="195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904332" y="2901061"/>
            <a:ext cx="195072" cy="195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160364" y="2901061"/>
            <a:ext cx="195072" cy="195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416396" y="2901061"/>
            <a:ext cx="195072" cy="195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Arrow: Right 32"/>
          <p:cNvSpPr/>
          <p:nvPr/>
        </p:nvSpPr>
        <p:spPr>
          <a:xfrm>
            <a:off x="2672428" y="2901061"/>
            <a:ext cx="451104" cy="195072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394439" y="2681605"/>
            <a:ext cx="914400" cy="21945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Event Stream / Queue</a:t>
            </a:r>
          </a:p>
        </p:txBody>
      </p:sp>
      <p:sp>
        <p:nvSpPr>
          <p:cNvPr id="24" name="Rectangle: Rounded Corners 23"/>
          <p:cNvSpPr/>
          <p:nvPr/>
        </p:nvSpPr>
        <p:spPr>
          <a:xfrm>
            <a:off x="3194303" y="2721229"/>
            <a:ext cx="1840992" cy="55473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Update Projection Service</a:t>
            </a:r>
          </a:p>
        </p:txBody>
      </p:sp>
      <p:sp>
        <p:nvSpPr>
          <p:cNvPr id="36" name="Cylinder 35"/>
          <p:cNvSpPr/>
          <p:nvPr/>
        </p:nvSpPr>
        <p:spPr>
          <a:xfrm>
            <a:off x="5671451" y="2608453"/>
            <a:ext cx="786384" cy="737616"/>
          </a:xfrm>
          <a:prstGeom prst="ca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37" name="Arrow: Right 36"/>
          <p:cNvSpPr/>
          <p:nvPr/>
        </p:nvSpPr>
        <p:spPr>
          <a:xfrm>
            <a:off x="5127821" y="4202557"/>
            <a:ext cx="451104" cy="195072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386172" y="4202557"/>
            <a:ext cx="195072" cy="195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642204" y="4202557"/>
            <a:ext cx="195072" cy="195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904332" y="4202557"/>
            <a:ext cx="195072" cy="195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160364" y="4202557"/>
            <a:ext cx="195072" cy="195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416396" y="4202557"/>
            <a:ext cx="195072" cy="195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Arrow: Right 42"/>
          <p:cNvSpPr/>
          <p:nvPr/>
        </p:nvSpPr>
        <p:spPr>
          <a:xfrm>
            <a:off x="2672428" y="4202557"/>
            <a:ext cx="451104" cy="195072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394439" y="3983101"/>
            <a:ext cx="914400" cy="21945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Event Queue</a:t>
            </a:r>
          </a:p>
        </p:txBody>
      </p:sp>
      <p:sp>
        <p:nvSpPr>
          <p:cNvPr id="45" name="Rectangle: Rounded Corners 44"/>
          <p:cNvSpPr/>
          <p:nvPr/>
        </p:nvSpPr>
        <p:spPr>
          <a:xfrm>
            <a:off x="3194303" y="4022725"/>
            <a:ext cx="1840992" cy="55473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Update Projection Service</a:t>
            </a:r>
          </a:p>
        </p:txBody>
      </p:sp>
      <p:sp>
        <p:nvSpPr>
          <p:cNvPr id="46" name="Cylinder 45"/>
          <p:cNvSpPr/>
          <p:nvPr/>
        </p:nvSpPr>
        <p:spPr>
          <a:xfrm>
            <a:off x="5671451" y="3909949"/>
            <a:ext cx="786384" cy="737616"/>
          </a:xfrm>
          <a:prstGeom prst="ca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093991" y="2577973"/>
            <a:ext cx="2432304" cy="1999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Views</a:t>
            </a:r>
            <a:endParaRPr lang="en-US" sz="1200" dirty="0">
              <a:solidFill>
                <a:schemeClr val="tx2"/>
              </a:solidFill>
            </a:endParaRPr>
          </a:p>
          <a:p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SQL</a:t>
            </a:r>
          </a:p>
          <a:p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Redis</a:t>
            </a:r>
            <a:endParaRPr lang="en-US" sz="16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DocumentDB</a:t>
            </a:r>
            <a:endParaRPr lang="en-US" sz="16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Elasticsearch</a:t>
            </a:r>
            <a:endParaRPr lang="en-US" sz="16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Kafka</a:t>
            </a:r>
          </a:p>
          <a:p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Event Store</a:t>
            </a:r>
          </a:p>
          <a:p>
            <a:r>
              <a:rPr lang="en-US" sz="1600">
                <a:solidFill>
                  <a:schemeClr val="accent5">
                    <a:lumMod val="75000"/>
                  </a:schemeClr>
                </a:solidFill>
              </a:rPr>
              <a:t>Table Storage</a:t>
            </a:r>
            <a:endParaRPr lang="en-US" sz="16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Blob Storage</a:t>
            </a:r>
          </a:p>
        </p:txBody>
      </p:sp>
    </p:spTree>
    <p:extLst>
      <p:ext uri="{BB962C8B-B14F-4D97-AF65-F5344CB8AC3E}">
        <p14:creationId xmlns:p14="http://schemas.microsoft.com/office/powerpoint/2010/main" val="942454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Jet.com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435476" y="888612"/>
            <a:ext cx="3886199" cy="3517191"/>
          </a:xfrm>
        </p:spPr>
        <p:txBody>
          <a:bodyPr/>
          <a:lstStyle/>
          <a:p>
            <a:pPr lvl="1"/>
            <a:r>
              <a:rPr lang="en-US" dirty="0"/>
              <a:t>Launched in July of 2015</a:t>
            </a:r>
          </a:p>
          <a:p>
            <a:pPr marL="515938" indent="-285750">
              <a:buFont typeface="Arial" panose="020B0604020202020204" pitchFamily="34" charset="0"/>
              <a:buChar char="•"/>
            </a:pPr>
            <a:r>
              <a:rPr lang="en-US" dirty="0"/>
              <a:t>“We save you money on the things you already buy”</a:t>
            </a:r>
          </a:p>
          <a:p>
            <a:pPr marL="515938" indent="-285750">
              <a:buFont typeface="Arial" panose="020B0604020202020204" pitchFamily="34" charset="0"/>
              <a:buChar char="•"/>
            </a:pPr>
            <a:r>
              <a:rPr lang="en-US" dirty="0"/>
              <a:t>Featured: app store &amp; android store</a:t>
            </a:r>
          </a:p>
          <a:p>
            <a:pPr marL="515938" indent="-285750">
              <a:buFont typeface="Arial" panose="020B0604020202020204" pitchFamily="34" charset="0"/>
              <a:buChar char="•"/>
            </a:pPr>
            <a:r>
              <a:rPr lang="en-US" dirty="0"/>
              <a:t>Over 20k orders per day</a:t>
            </a:r>
          </a:p>
          <a:p>
            <a:pPr marL="515938" indent="-285750">
              <a:buFont typeface="Arial" panose="020B0604020202020204" pitchFamily="34" charset="0"/>
              <a:buChar char="•"/>
            </a:pPr>
            <a:r>
              <a:rPr lang="en-US" dirty="0"/>
              <a:t>Over 15 Million SKUs</a:t>
            </a:r>
          </a:p>
          <a:p>
            <a:pPr marL="515938" indent="-285750">
              <a:buFont typeface="Arial" panose="020B0604020202020204" pitchFamily="34" charset="0"/>
              <a:buChar char="•"/>
            </a:pPr>
            <a:r>
              <a:rPr lang="en-US" dirty="0"/>
              <a:t>Walmart       Jet for $3.3B in August 2016!</a:t>
            </a:r>
          </a:p>
          <a:p>
            <a:pPr marL="515938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dirty="0"/>
              <a:t>We’re hiring!</a:t>
            </a:r>
          </a:p>
          <a:p>
            <a:r>
              <a:rPr lang="en-US" dirty="0"/>
              <a:t>http://jet.com/about-us/working-at-jet</a:t>
            </a: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l="312" t="-8637" r="312" b="-8637"/>
          <a:stretch/>
        </p:blipFill>
        <p:spPr>
          <a:xfrm>
            <a:off x="356026" y="675814"/>
            <a:ext cx="3907416" cy="3535926"/>
          </a:xfrm>
          <a:prstGeom prst="rect">
            <a:avLst/>
          </a:prstGeom>
        </p:spPr>
      </p:pic>
      <p:pic>
        <p:nvPicPr>
          <p:cNvPr id="1030" name="Picture 6" descr="https://upload.wikimedia.org/wikipedia/commons/thumb/7/76/New_Walmart_Logo.svg/1280px-New_Walmart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26" y="4566736"/>
            <a:ext cx="1450376" cy="35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borntocoupon.com/wp-content/uploads/2015/08/jet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999" y="4540312"/>
            <a:ext cx="943443" cy="38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hayneedleinc.com/wp-content/uploads/2012/05/hayneedle-Logo_hire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513" y="4532402"/>
            <a:ext cx="2052366" cy="419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Heart 4"/>
          <p:cNvSpPr/>
          <p:nvPr/>
        </p:nvSpPr>
        <p:spPr>
          <a:xfrm>
            <a:off x="5771577" y="2855742"/>
            <a:ext cx="225083" cy="189913"/>
          </a:xfrm>
          <a:prstGeom prst="hear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057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5-year Goal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68953" y="2821257"/>
            <a:ext cx="7676366" cy="1848236"/>
          </a:xfrm>
        </p:spPr>
        <p:txBody>
          <a:bodyPr/>
          <a:lstStyle/>
          <a:p>
            <a:pPr algn="ctr"/>
            <a:r>
              <a:rPr lang="en-US" dirty="0"/>
              <a:t>Do everything at scale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104077" y="1461622"/>
            <a:ext cx="7806118" cy="6123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30188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Tx/>
              <a:buNone/>
              <a:defRPr sz="1600" kern="1200" baseline="0">
                <a:solidFill>
                  <a:srgbClr val="320C67"/>
                </a:solidFill>
                <a:latin typeface="Graphik Extralight"/>
                <a:ea typeface="+mn-ea"/>
                <a:cs typeface="Graphik Extralight"/>
              </a:defRPr>
            </a:lvl1pPr>
            <a:lvl2pPr marL="230188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Arial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Graphik Super"/>
              </a:defRPr>
            </a:lvl2pPr>
            <a:lvl3pPr marL="2286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Tx/>
              <a:buNone/>
              <a:defRPr sz="1600" kern="1200">
                <a:solidFill>
                  <a:schemeClr val="accent1"/>
                </a:solidFill>
                <a:latin typeface="+mj-lt"/>
                <a:ea typeface="+mn-ea"/>
                <a:cs typeface="Graphik Black"/>
              </a:defRPr>
            </a:lvl3pPr>
            <a:lvl4pPr marL="2286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Arial"/>
              <a:buChar char="•"/>
              <a:defRPr sz="1600" kern="1200">
                <a:solidFill>
                  <a:srgbClr val="320C67"/>
                </a:solidFill>
                <a:latin typeface="+mn-lt"/>
                <a:ea typeface="+mn-ea"/>
                <a:cs typeface="Graphik Super"/>
              </a:defRPr>
            </a:lvl4pPr>
            <a:lvl5pPr marL="4572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Arial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Graphik Super"/>
              </a:defRPr>
            </a:lvl5pPr>
            <a:lvl6pPr marL="2286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Arial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Graphik Black"/>
              </a:defRPr>
            </a:lvl6pPr>
            <a:lvl7pPr marL="4572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Arial"/>
              <a:buChar char="•"/>
              <a:defRPr sz="1600" kern="1200" baseline="0">
                <a:solidFill>
                  <a:schemeClr val="tx1"/>
                </a:solidFill>
                <a:latin typeface="+mj-lt"/>
                <a:ea typeface="+mn-ea"/>
                <a:cs typeface="Graphik Black"/>
              </a:defRPr>
            </a:lvl7pPr>
            <a:lvl8pPr marL="4572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Graphik Super"/>
              </a:defRPr>
            </a:lvl8pPr>
            <a:lvl9pPr marL="4572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j-lt"/>
                <a:ea typeface="+mn-ea"/>
                <a:cs typeface="Graphik Super"/>
              </a:defRPr>
            </a:lvl9pPr>
          </a:lstStyle>
          <a:p>
            <a:pPr lvl="1" algn="ctr"/>
            <a:r>
              <a:rPr lang="en-US" sz="4400" dirty="0"/>
              <a:t>$20 Billion in GMV</a:t>
            </a:r>
          </a:p>
        </p:txBody>
      </p:sp>
    </p:spTree>
    <p:extLst>
      <p:ext uri="{BB962C8B-B14F-4D97-AF65-F5344CB8AC3E}">
        <p14:creationId xmlns:p14="http://schemas.microsoft.com/office/powerpoint/2010/main" val="1626298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Microservices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410575" y="401638"/>
            <a:ext cx="733425" cy="274637"/>
          </a:xfrm>
        </p:spPr>
        <p:txBody>
          <a:bodyPr/>
          <a:lstStyle/>
          <a:p>
            <a:fld id="{140C3555-6952-7840-AB99-0A7EBD31E74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243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368" y="253177"/>
            <a:ext cx="6656832" cy="37500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69367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Microservice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3819" y="1219598"/>
            <a:ext cx="7676366" cy="2587160"/>
          </a:xfrm>
        </p:spPr>
        <p:txBody>
          <a:bodyPr/>
          <a:lstStyle/>
          <a:p>
            <a:pPr lvl="2"/>
            <a:r>
              <a:rPr lang="en-US" dirty="0"/>
              <a:t>A service that follows the Single Responsibility Principle.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Perform a single business or system function.</a:t>
            </a:r>
          </a:p>
          <a:p>
            <a:endParaRPr lang="en-US" dirty="0"/>
          </a:p>
          <a:p>
            <a:r>
              <a:rPr lang="en-US" dirty="0"/>
              <a:t>	</a:t>
            </a:r>
          </a:p>
          <a:p>
            <a:r>
              <a:rPr lang="en-US" dirty="0"/>
              <a:t>Has an input, produces an output.</a:t>
            </a: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233819" y="4182892"/>
            <a:ext cx="1296666" cy="75227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230188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Tx/>
              <a:buNone/>
              <a:defRPr sz="1600" kern="1200" baseline="0">
                <a:solidFill>
                  <a:srgbClr val="320C67"/>
                </a:solidFill>
                <a:latin typeface="Graphik Extralight"/>
                <a:ea typeface="+mn-ea"/>
                <a:cs typeface="Graphik Extralight"/>
              </a:defRPr>
            </a:lvl1pPr>
            <a:lvl2pPr marL="230188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Arial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Graphik Super"/>
              </a:defRPr>
            </a:lvl2pPr>
            <a:lvl3pPr marL="2286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Tx/>
              <a:buNone/>
              <a:defRPr sz="1600" kern="1200">
                <a:solidFill>
                  <a:schemeClr val="accent1"/>
                </a:solidFill>
                <a:latin typeface="+mj-lt"/>
                <a:ea typeface="+mn-ea"/>
                <a:cs typeface="Graphik Black"/>
              </a:defRPr>
            </a:lvl3pPr>
            <a:lvl4pPr marL="2286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Arial"/>
              <a:buChar char="•"/>
              <a:defRPr sz="1600" kern="1200">
                <a:solidFill>
                  <a:srgbClr val="320C67"/>
                </a:solidFill>
                <a:latin typeface="+mn-lt"/>
                <a:ea typeface="+mn-ea"/>
                <a:cs typeface="Graphik Super"/>
              </a:defRPr>
            </a:lvl4pPr>
            <a:lvl5pPr marL="4572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Arial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Graphik Super"/>
              </a:defRPr>
            </a:lvl5pPr>
            <a:lvl6pPr marL="2286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Arial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Graphik Black"/>
              </a:defRPr>
            </a:lvl6pPr>
            <a:lvl7pPr marL="4572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Arial"/>
              <a:buChar char="•"/>
              <a:defRPr sz="1600" kern="1200" baseline="0">
                <a:solidFill>
                  <a:schemeClr val="tx1"/>
                </a:solidFill>
                <a:latin typeface="+mj-lt"/>
                <a:ea typeface="+mn-ea"/>
                <a:cs typeface="Graphik Black"/>
              </a:defRPr>
            </a:lvl7pPr>
            <a:lvl8pPr marL="4572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Graphik Super"/>
              </a:defRPr>
            </a:lvl8pPr>
            <a:lvl9pPr marL="4572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j-lt"/>
                <a:ea typeface="+mn-ea"/>
                <a:cs typeface="Graphik Super"/>
              </a:defRPr>
            </a:lvl9pPr>
          </a:lstStyle>
          <a:p>
            <a:pPr lvl="2"/>
            <a:r>
              <a:rPr lang="en-US" dirty="0"/>
              <a:t>Benefits</a:t>
            </a:r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1530485" y="4182892"/>
            <a:ext cx="2594043" cy="75227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marL="230188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Tx/>
              <a:buNone/>
              <a:defRPr sz="1600" kern="1200" baseline="0">
                <a:solidFill>
                  <a:srgbClr val="320C67"/>
                </a:solidFill>
                <a:latin typeface="Graphik Extralight"/>
                <a:ea typeface="+mn-ea"/>
                <a:cs typeface="Graphik Extralight"/>
              </a:defRPr>
            </a:lvl1pPr>
            <a:lvl2pPr marL="230188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Arial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Graphik Super"/>
              </a:defRPr>
            </a:lvl2pPr>
            <a:lvl3pPr marL="2286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Tx/>
              <a:buNone/>
              <a:defRPr sz="1600" kern="1200">
                <a:solidFill>
                  <a:schemeClr val="accent1"/>
                </a:solidFill>
                <a:latin typeface="+mj-lt"/>
                <a:ea typeface="+mn-ea"/>
                <a:cs typeface="Graphik Black"/>
              </a:defRPr>
            </a:lvl3pPr>
            <a:lvl4pPr marL="2286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Arial"/>
              <a:buChar char="•"/>
              <a:defRPr sz="1600" kern="1200">
                <a:solidFill>
                  <a:srgbClr val="320C67"/>
                </a:solidFill>
                <a:latin typeface="+mn-lt"/>
                <a:ea typeface="+mn-ea"/>
                <a:cs typeface="Graphik Super"/>
              </a:defRPr>
            </a:lvl4pPr>
            <a:lvl5pPr marL="4572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Arial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Graphik Super"/>
              </a:defRPr>
            </a:lvl5pPr>
            <a:lvl6pPr marL="2286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Arial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Graphik Black"/>
              </a:defRPr>
            </a:lvl6pPr>
            <a:lvl7pPr marL="4572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Arial"/>
              <a:buChar char="•"/>
              <a:defRPr sz="1600" kern="1200" baseline="0">
                <a:solidFill>
                  <a:schemeClr val="tx1"/>
                </a:solidFill>
                <a:latin typeface="+mj-lt"/>
                <a:ea typeface="+mn-ea"/>
                <a:cs typeface="Graphik Black"/>
              </a:defRPr>
            </a:lvl7pPr>
            <a:lvl8pPr marL="4572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Graphik Super"/>
              </a:defRPr>
            </a:lvl8pPr>
            <a:lvl9pPr marL="4572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j-lt"/>
                <a:ea typeface="+mn-ea"/>
                <a:cs typeface="Graphik Super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Scalability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Distribution of complexity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Independent releases</a:t>
            </a:r>
          </a:p>
        </p:txBody>
      </p:sp>
      <p:sp>
        <p:nvSpPr>
          <p:cNvPr id="12" name="Content Placeholder 3"/>
          <p:cNvSpPr txBox="1">
            <a:spLocks/>
          </p:cNvSpPr>
          <p:nvPr/>
        </p:nvSpPr>
        <p:spPr>
          <a:xfrm>
            <a:off x="4416357" y="4182892"/>
            <a:ext cx="1311725" cy="75227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230188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Tx/>
              <a:buNone/>
              <a:defRPr sz="1600" kern="1200" baseline="0">
                <a:solidFill>
                  <a:srgbClr val="320C67"/>
                </a:solidFill>
                <a:latin typeface="Graphik Extralight"/>
                <a:ea typeface="+mn-ea"/>
                <a:cs typeface="Graphik Extralight"/>
              </a:defRPr>
            </a:lvl1pPr>
            <a:lvl2pPr marL="230188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Arial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Graphik Super"/>
              </a:defRPr>
            </a:lvl2pPr>
            <a:lvl3pPr marL="2286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Tx/>
              <a:buNone/>
              <a:defRPr sz="1600" kern="1200">
                <a:solidFill>
                  <a:schemeClr val="accent1"/>
                </a:solidFill>
                <a:latin typeface="+mj-lt"/>
                <a:ea typeface="+mn-ea"/>
                <a:cs typeface="Graphik Black"/>
              </a:defRPr>
            </a:lvl3pPr>
            <a:lvl4pPr marL="2286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Arial"/>
              <a:buChar char="•"/>
              <a:defRPr sz="1600" kern="1200">
                <a:solidFill>
                  <a:srgbClr val="320C67"/>
                </a:solidFill>
                <a:latin typeface="+mn-lt"/>
                <a:ea typeface="+mn-ea"/>
                <a:cs typeface="Graphik Super"/>
              </a:defRPr>
            </a:lvl4pPr>
            <a:lvl5pPr marL="4572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Arial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Graphik Super"/>
              </a:defRPr>
            </a:lvl5pPr>
            <a:lvl6pPr marL="2286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Arial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Graphik Black"/>
              </a:defRPr>
            </a:lvl6pPr>
            <a:lvl7pPr marL="4572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Arial"/>
              <a:buChar char="•"/>
              <a:defRPr sz="1600" kern="1200" baseline="0">
                <a:solidFill>
                  <a:schemeClr val="tx1"/>
                </a:solidFill>
                <a:latin typeface="+mj-lt"/>
                <a:ea typeface="+mn-ea"/>
                <a:cs typeface="Graphik Black"/>
              </a:defRPr>
            </a:lvl7pPr>
            <a:lvl8pPr marL="4572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Graphik Super"/>
              </a:defRPr>
            </a:lvl8pPr>
            <a:lvl9pPr marL="4572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j-lt"/>
                <a:ea typeface="+mn-ea"/>
                <a:cs typeface="Graphik Super"/>
              </a:defRPr>
            </a:lvl9pPr>
          </a:lstStyle>
          <a:p>
            <a:pPr marL="0" lvl="2" algn="ctr"/>
            <a:r>
              <a:rPr lang="en-US" dirty="0"/>
              <a:t>Drawbacks</a:t>
            </a:r>
          </a:p>
        </p:txBody>
      </p:sp>
      <p:sp>
        <p:nvSpPr>
          <p:cNvPr id="13" name="Content Placeholder 3"/>
          <p:cNvSpPr txBox="1">
            <a:spLocks/>
          </p:cNvSpPr>
          <p:nvPr/>
        </p:nvSpPr>
        <p:spPr>
          <a:xfrm>
            <a:off x="5728082" y="4182892"/>
            <a:ext cx="3326862" cy="75227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marL="230188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Tx/>
              <a:buNone/>
              <a:defRPr sz="1600" kern="1200" baseline="0">
                <a:solidFill>
                  <a:srgbClr val="320C67"/>
                </a:solidFill>
                <a:latin typeface="Graphik Extralight"/>
                <a:ea typeface="+mn-ea"/>
                <a:cs typeface="Graphik Extralight"/>
              </a:defRPr>
            </a:lvl1pPr>
            <a:lvl2pPr marL="230188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Arial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Graphik Super"/>
              </a:defRPr>
            </a:lvl2pPr>
            <a:lvl3pPr marL="2286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Tx/>
              <a:buNone/>
              <a:defRPr sz="1600" kern="1200">
                <a:solidFill>
                  <a:schemeClr val="accent1"/>
                </a:solidFill>
                <a:latin typeface="+mj-lt"/>
                <a:ea typeface="+mn-ea"/>
                <a:cs typeface="Graphik Black"/>
              </a:defRPr>
            </a:lvl3pPr>
            <a:lvl4pPr marL="2286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Arial"/>
              <a:buChar char="•"/>
              <a:defRPr sz="1600" kern="1200">
                <a:solidFill>
                  <a:srgbClr val="320C67"/>
                </a:solidFill>
                <a:latin typeface="+mn-lt"/>
                <a:ea typeface="+mn-ea"/>
                <a:cs typeface="Graphik Super"/>
              </a:defRPr>
            </a:lvl4pPr>
            <a:lvl5pPr marL="4572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Arial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Graphik Super"/>
              </a:defRPr>
            </a:lvl5pPr>
            <a:lvl6pPr marL="2286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Arial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Graphik Black"/>
              </a:defRPr>
            </a:lvl6pPr>
            <a:lvl7pPr marL="4572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Arial"/>
              <a:buChar char="•"/>
              <a:defRPr sz="1600" kern="1200" baseline="0">
                <a:solidFill>
                  <a:schemeClr val="tx1"/>
                </a:solidFill>
                <a:latin typeface="+mj-lt"/>
                <a:ea typeface="+mn-ea"/>
                <a:cs typeface="Graphik Black"/>
              </a:defRPr>
            </a:lvl7pPr>
            <a:lvl8pPr marL="4572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Graphik Super"/>
              </a:defRPr>
            </a:lvl8pPr>
            <a:lvl9pPr marL="45720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5000"/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j-lt"/>
                <a:ea typeface="+mn-ea"/>
                <a:cs typeface="Graphik Super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Latency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Difficult to troubleshoot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Increased management overhead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4293141" y="4067635"/>
            <a:ext cx="0" cy="867531"/>
          </a:xfrm>
          <a:prstGeom prst="line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15696" y="2322770"/>
            <a:ext cx="2621280" cy="39014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EmailOnOrderShipped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486912" y="2322770"/>
            <a:ext cx="2621280" cy="39014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UpdateAccountingDb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615696" y="3272490"/>
            <a:ext cx="3066288" cy="70104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SendOrderShipmentEmail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806577" y="3438353"/>
            <a:ext cx="1454091" cy="36931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Sends Email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5385261" y="3233080"/>
            <a:ext cx="3124754" cy="779857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NotifyShipmentEmailSent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14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0" grpId="0"/>
      <p:bldP spid="11" grpId="0"/>
      <p:bldP spid="12" grpId="0"/>
      <p:bldP spid="13" grpId="0"/>
      <p:bldP spid="5" grpId="0" animBg="1"/>
      <p:bldP spid="15" grpId="0" animBg="1"/>
      <p:bldP spid="7" grpId="0" animBg="1"/>
      <p:bldP spid="8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microservices</a:t>
            </a:r>
            <a:r>
              <a:rPr lang="en-US" dirty="0"/>
              <a:t> affect teams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 fontAlgn="ctr"/>
            <a:r>
              <a:rPr lang="en-US" dirty="0"/>
              <a:t>Free to deliver faster, with tighter focus</a:t>
            </a:r>
          </a:p>
          <a:p>
            <a:pPr fontAlgn="ctr"/>
            <a:endParaRPr lang="en-US" dirty="0"/>
          </a:p>
          <a:p>
            <a:pPr lvl="2" fontAlgn="ctr"/>
            <a:r>
              <a:rPr lang="en-US" dirty="0"/>
              <a:t>Settle on a consistent language and pattern</a:t>
            </a:r>
          </a:p>
          <a:p>
            <a:pPr fontAlgn="ctr"/>
            <a:endParaRPr lang="en-US" dirty="0"/>
          </a:p>
          <a:p>
            <a:pPr lvl="2" fontAlgn="ctr"/>
            <a:r>
              <a:rPr lang="en-US" dirty="0"/>
              <a:t>Can introduce some interesting politics</a:t>
            </a:r>
          </a:p>
          <a:p>
            <a:pPr lvl="2" fontAlgn="ctr"/>
            <a:endParaRPr lang="en-US" dirty="0"/>
          </a:p>
          <a:p>
            <a:pPr lvl="2" fontAlgn="ctr"/>
            <a:r>
              <a:rPr lang="en-US" dirty="0"/>
              <a:t>May obfuscate how the system works</a:t>
            </a:r>
          </a:p>
        </p:txBody>
      </p:sp>
    </p:spTree>
    <p:extLst>
      <p:ext uri="{BB962C8B-B14F-4D97-AF65-F5344CB8AC3E}">
        <p14:creationId xmlns:p14="http://schemas.microsoft.com/office/powerpoint/2010/main" val="330077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our services look like?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C3555-6952-7840-AB99-0A7EBD31E74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641" y="654050"/>
            <a:ext cx="6029325" cy="42386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761641" y="654050"/>
            <a:ext cx="4970904" cy="1148810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9"/>
          <p:cNvSpPr/>
          <p:nvPr/>
        </p:nvSpPr>
        <p:spPr>
          <a:xfrm>
            <a:off x="233819" y="907442"/>
            <a:ext cx="2406866" cy="597103"/>
          </a:xfrm>
          <a:prstGeom prst="homePlat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Define inputs &amp; outputs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761641" y="1910472"/>
            <a:ext cx="4970904" cy="229614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entagon 11"/>
          <p:cNvSpPr/>
          <p:nvPr/>
        </p:nvSpPr>
        <p:spPr>
          <a:xfrm>
            <a:off x="233819" y="1763055"/>
            <a:ext cx="2406866" cy="513218"/>
          </a:xfrm>
          <a:prstGeom prst="homePlat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Define how input transforms to output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761641" y="3534991"/>
            <a:ext cx="4970904" cy="229614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entagon 14"/>
          <p:cNvSpPr/>
          <p:nvPr/>
        </p:nvSpPr>
        <p:spPr>
          <a:xfrm>
            <a:off x="233819" y="3393189"/>
            <a:ext cx="2406866" cy="513218"/>
          </a:xfrm>
          <a:prstGeom prst="homePlat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Define what to do with output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761641" y="4452633"/>
            <a:ext cx="4970904" cy="44004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entagon 16"/>
          <p:cNvSpPr/>
          <p:nvPr/>
        </p:nvSpPr>
        <p:spPr>
          <a:xfrm>
            <a:off x="233819" y="4379456"/>
            <a:ext cx="2406866" cy="513218"/>
          </a:xfrm>
          <a:prstGeom prst="homePlat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Process stream</a:t>
            </a:r>
          </a:p>
        </p:txBody>
      </p:sp>
      <p:sp>
        <p:nvSpPr>
          <p:cNvPr id="19" name="Flowchart: Connector 18"/>
          <p:cNvSpPr/>
          <p:nvPr/>
        </p:nvSpPr>
        <p:spPr>
          <a:xfrm>
            <a:off x="6588867" y="1887327"/>
            <a:ext cx="2094689" cy="1925916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Consistent language &amp; pattern</a:t>
            </a:r>
          </a:p>
        </p:txBody>
      </p:sp>
    </p:spTree>
    <p:extLst>
      <p:ext uri="{BB962C8B-B14F-4D97-AF65-F5344CB8AC3E}">
        <p14:creationId xmlns:p14="http://schemas.microsoft.com/office/powerpoint/2010/main" val="335310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9" grpId="0" animBg="1"/>
    </p:bldLst>
  </p:timing>
</p:sld>
</file>

<file path=ppt/theme/theme1.xml><?xml version="1.0" encoding="utf-8"?>
<a:theme xmlns:a="http://schemas.openxmlformats.org/drawingml/2006/main" name="Jet_Template_2015">
  <a:themeElements>
    <a:clrScheme name="Jet_2015_Purple">
      <a:dk1>
        <a:srgbClr val="320C67"/>
      </a:dk1>
      <a:lt1>
        <a:srgbClr val="FFFFFF"/>
      </a:lt1>
      <a:dk2>
        <a:srgbClr val="878787"/>
      </a:dk2>
      <a:lt2>
        <a:srgbClr val="E3E3E3"/>
      </a:lt2>
      <a:accent1>
        <a:srgbClr val="6D00FF"/>
      </a:accent1>
      <a:accent2>
        <a:srgbClr val="520087"/>
      </a:accent2>
      <a:accent3>
        <a:srgbClr val="1FDAAF"/>
      </a:accent3>
      <a:accent4>
        <a:srgbClr val="D4A9FF"/>
      </a:accent4>
      <a:accent5>
        <a:srgbClr val="BE44FF"/>
      </a:accent5>
      <a:accent6>
        <a:srgbClr val="8647FF"/>
      </a:accent6>
      <a:hlink>
        <a:srgbClr val="FC1453"/>
      </a:hlink>
      <a:folHlink>
        <a:srgbClr val="FD8554"/>
      </a:folHlink>
    </a:clrScheme>
    <a:fontScheme name="Jet Graphik">
      <a:majorFont>
        <a:latin typeface="Graphik Super"/>
        <a:ea typeface=""/>
        <a:cs typeface=""/>
      </a:majorFont>
      <a:minorFont>
        <a:latin typeface="Graphik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>
          <a:defRPr sz="1200" smtClean="0">
            <a:solidFill>
              <a:schemeClr val="tx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D67D3AFBA31E4D87A21F592263C319" ma:contentTypeVersion="2" ma:contentTypeDescription="Create a new document." ma:contentTypeScope="" ma:versionID="5b8d35dfe0f27d76fddba9ef2e625a77">
  <xsd:schema xmlns:xsd="http://www.w3.org/2001/XMLSchema" xmlns:xs="http://www.w3.org/2001/XMLSchema" xmlns:p="http://schemas.microsoft.com/office/2006/metadata/properties" xmlns:ns2="a63f7d24-1a97-4556-86e2-d2da371c0116" targetNamespace="http://schemas.microsoft.com/office/2006/metadata/properties" ma:root="true" ma:fieldsID="b21198f082829346bd9e165cc678b5ab" ns2:_="">
    <xsd:import namespace="a63f7d24-1a97-4556-86e2-d2da371c011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3f7d24-1a97-4556-86e2-d2da371c011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5D61956-CAD8-49C4-88E5-67CAAD0540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3f7d24-1a97-4556-86e2-d2da371c01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1377D66-48EC-4792-BBFB-5D60197B22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D18F4F6-C1F4-4215-AFDB-2E2F3FB27344}">
  <ds:schemaRefs>
    <ds:schemaRef ds:uri="http://purl.org/dc/dcmitype/"/>
    <ds:schemaRef ds:uri="http://schemas.microsoft.com/office/2006/metadata/properties"/>
    <ds:schemaRef ds:uri="a63f7d24-1a97-4556-86e2-d2da371c0116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Jet_Template_2015 (3)</Template>
  <TotalTime>6845</TotalTime>
  <Words>924</Words>
  <Application>Microsoft Office PowerPoint</Application>
  <PresentationFormat>On-screen Show (16:9)</PresentationFormat>
  <Paragraphs>283</Paragraphs>
  <Slides>25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Consolas</vt:lpstr>
      <vt:lpstr>Graphik Black</vt:lpstr>
      <vt:lpstr>Graphik Extralight</vt:lpstr>
      <vt:lpstr>Graphik Light</vt:lpstr>
      <vt:lpstr>Graphik Super</vt:lpstr>
      <vt:lpstr>Graphik Thin</vt:lpstr>
      <vt:lpstr>Jet_Template_2015</vt:lpstr>
      <vt:lpstr>Building Microservices The Jet Way</vt:lpstr>
      <vt:lpstr>What we’ll discuss today</vt:lpstr>
      <vt:lpstr>Jet.com</vt:lpstr>
      <vt:lpstr>5-year Goal</vt:lpstr>
      <vt:lpstr>Microservices</vt:lpstr>
      <vt:lpstr>PowerPoint Presentation</vt:lpstr>
      <vt:lpstr>Microservice</vt:lpstr>
      <vt:lpstr>How microservices affect teams</vt:lpstr>
      <vt:lpstr>What do our services look like?</vt:lpstr>
      <vt:lpstr>Scoping a service</vt:lpstr>
      <vt:lpstr>Handle messages asynchronously</vt:lpstr>
      <vt:lpstr>How messages flow through microservices</vt:lpstr>
      <vt:lpstr>Deployment and Lifecycle</vt:lpstr>
      <vt:lpstr>Consul</vt:lpstr>
      <vt:lpstr>Jenkins</vt:lpstr>
      <vt:lpstr>Nomad</vt:lpstr>
      <vt:lpstr>Make sure that you have great logs</vt:lpstr>
      <vt:lpstr>Be prepared for network faults</vt:lpstr>
      <vt:lpstr>In summary</vt:lpstr>
      <vt:lpstr>For more information - @gadberger</vt:lpstr>
      <vt:lpstr>PowerPoint Presentation</vt:lpstr>
      <vt:lpstr>PowerPoint Presentation</vt:lpstr>
      <vt:lpstr>PowerPoint Presentation</vt:lpstr>
      <vt:lpstr>Working with multiple data stores</vt:lpstr>
      <vt:lpstr>Populating multiple data stores </vt:lpstr>
    </vt:vector>
  </TitlesOfParts>
  <Company>Jet.com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Jet Presentation Guidelines</dc:title>
  <dc:creator>Lauren Havens</dc:creator>
  <cp:lastModifiedBy>Gad Berger</cp:lastModifiedBy>
  <cp:revision>147</cp:revision>
  <dcterms:created xsi:type="dcterms:W3CDTF">2015-10-08T15:56:16Z</dcterms:created>
  <dcterms:modified xsi:type="dcterms:W3CDTF">2016-10-20T18:22:13Z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0x010100AED67D3AFBA31E4D87A21F592263C319</vt:lpwstr>
  </property>
</Properties>
</file>